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1" r:id="rId5"/>
    <p:sldId id="262" r:id="rId6"/>
    <p:sldId id="260" r:id="rId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380" y="-13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5" name="Date Placeholder 14"/>
          <p:cNvSpPr>
            <a:spLocks noGrp="1"/>
          </p:cNvSpPr>
          <p:nvPr>
            <p:ph type="dt" sz="half" idx="10"/>
          </p:nvPr>
        </p:nvSpPr>
        <p:spPr/>
        <p:txBody>
          <a:bodyPr/>
          <a:lstStyle/>
          <a:p>
            <a:fld id="{B4C71EC6-210F-42DE-9C53-41977AD35B3D}" type="datetimeFigureOut">
              <a:rPr lang="ru-RU" smtClean="0"/>
              <a:t>20.03.2020</a:t>
            </a:fld>
            <a:endParaRPr lang="ru-RU"/>
          </a:p>
        </p:txBody>
      </p:sp>
      <p:sp>
        <p:nvSpPr>
          <p:cNvPr id="16" name="Slide Number Placeholder 15"/>
          <p:cNvSpPr>
            <a:spLocks noGrp="1"/>
          </p:cNvSpPr>
          <p:nvPr>
            <p:ph type="sldNum" sz="quarter" idx="11"/>
          </p:nvPr>
        </p:nvSpPr>
        <p:spPr/>
        <p:txBody>
          <a:bodyPr/>
          <a:lstStyle/>
          <a:p>
            <a:fld id="{B19B0651-EE4F-4900-A07F-96A6BFA9D0F0}" type="slidenum">
              <a:rPr lang="ru-RU" smtClean="0"/>
              <a:t>‹#›</a:t>
            </a:fld>
            <a:endParaRPr lang="ru-RU"/>
          </a:p>
        </p:txBody>
      </p:sp>
      <p:sp>
        <p:nvSpPr>
          <p:cNvPr id="17" name="Footer Placeholder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Title 12"/>
          <p:cNvSpPr>
            <a:spLocks noGrp="1"/>
          </p:cNvSpPr>
          <p:nvPr>
            <p:ph type="title"/>
          </p:nvPr>
        </p:nvSpPr>
        <p:spPr/>
        <p:txBody>
          <a:bodyPr/>
          <a:lstStyle/>
          <a:p>
            <a:r>
              <a:rPr lang="ru-RU" smtClean="0"/>
              <a:t>Образец заголовка</a:t>
            </a:r>
            <a:endParaRPr lang="en-US"/>
          </a:p>
        </p:txBody>
      </p:sp>
      <p:sp>
        <p:nvSpPr>
          <p:cNvPr id="14" name="Date Placeholder 13"/>
          <p:cNvSpPr>
            <a:spLocks noGrp="1"/>
          </p:cNvSpPr>
          <p:nvPr>
            <p:ph type="dt" sz="half" idx="10"/>
          </p:nvPr>
        </p:nvSpPr>
        <p:spPr/>
        <p:txBody>
          <a:bodyPr/>
          <a:lstStyle/>
          <a:p>
            <a:fld id="{B4C71EC6-210F-42DE-9C53-41977AD35B3D}" type="datetimeFigureOut">
              <a:rPr lang="ru-RU" smtClean="0"/>
              <a:t>20.03.2020</a:t>
            </a:fld>
            <a:endParaRPr lang="ru-RU"/>
          </a:p>
        </p:txBody>
      </p:sp>
      <p:sp>
        <p:nvSpPr>
          <p:cNvPr id="15" name="Slide Number Placeholder 14"/>
          <p:cNvSpPr>
            <a:spLocks noGrp="1"/>
          </p:cNvSpPr>
          <p:nvPr>
            <p:ph type="sldNum" sz="quarter" idx="11"/>
          </p:nvPr>
        </p:nvSpPr>
        <p:spPr/>
        <p:txBody>
          <a:bodyPr/>
          <a:lstStyle/>
          <a:p>
            <a:fld id="{B19B0651-EE4F-4900-A07F-96A6BFA9D0F0}" type="slidenum">
              <a:rPr lang="ru-RU" smtClean="0"/>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2" name="Date Placeholder 11"/>
          <p:cNvSpPr>
            <a:spLocks noGrp="1"/>
          </p:cNvSpPr>
          <p:nvPr>
            <p:ph type="dt" sz="half" idx="10"/>
          </p:nvPr>
        </p:nvSpPr>
        <p:spPr/>
        <p:txBody>
          <a:bodyPr/>
          <a:lstStyle/>
          <a:p>
            <a:fld id="{B4C71EC6-210F-42DE-9C53-41977AD35B3D}" type="datetimeFigureOut">
              <a:rPr lang="ru-RU" smtClean="0"/>
              <a:t>20.03.2020</a:t>
            </a:fld>
            <a:endParaRPr lang="ru-RU"/>
          </a:p>
        </p:txBody>
      </p:sp>
      <p:sp>
        <p:nvSpPr>
          <p:cNvPr id="13" name="Slide Number Placeholder 12"/>
          <p:cNvSpPr>
            <a:spLocks noGrp="1"/>
          </p:cNvSpPr>
          <p:nvPr>
            <p:ph type="sldNum" sz="quarter" idx="11"/>
          </p:nvPr>
        </p:nvSpPr>
        <p:spPr/>
        <p:txBody>
          <a:bodyPr/>
          <a:lstStyle/>
          <a:p>
            <a:fld id="{B19B0651-EE4F-4900-A07F-96A6BFA9D0F0}" type="slidenum">
              <a:rPr lang="ru-RU" smtClean="0"/>
              <a:t>‹#›</a:t>
            </a:fld>
            <a:endParaRPr lang="ru-RU"/>
          </a:p>
        </p:txBody>
      </p:sp>
      <p:sp>
        <p:nvSpPr>
          <p:cNvPr id="14" name="Footer Placeholder 13"/>
          <p:cNvSpPr>
            <a:spLocks noGrp="1"/>
          </p:cNvSpPr>
          <p:nvPr>
            <p:ph type="ftr" sz="quarter" idx="12"/>
          </p:nvPr>
        </p:nvSpPr>
        <p:spPr/>
        <p:txBody>
          <a:bodyPr/>
          <a:lstStyle/>
          <a:p>
            <a:endParaRPr lang="ru-RU"/>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ru-RU" smtClean="0"/>
              <a:t>Образец заголовка</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B4C71EC6-210F-42DE-9C53-41977AD35B3D}" type="datetimeFigureOut">
              <a:rPr lang="ru-RU" smtClean="0"/>
              <a:t>20.03.2020</a:t>
            </a:fld>
            <a:endParaRPr lang="ru-RU"/>
          </a:p>
        </p:txBody>
      </p:sp>
      <p:sp>
        <p:nvSpPr>
          <p:cNvPr id="9" name="Slide Number Placeholder 8"/>
          <p:cNvSpPr>
            <a:spLocks noGrp="1"/>
          </p:cNvSpPr>
          <p:nvPr>
            <p:ph type="sldNum" sz="quarter" idx="11"/>
          </p:nvPr>
        </p:nvSpPr>
        <p:spPr/>
        <p:txBody>
          <a:bodyPr/>
          <a:lstStyle/>
          <a:p>
            <a:fld id="{B19B0651-EE4F-4900-A07F-96A6BFA9D0F0}" type="slidenum">
              <a:rPr lang="ru-RU" smtClean="0"/>
              <a:t>‹#›</a:t>
            </a:fld>
            <a:endParaRPr lang="ru-RU"/>
          </a:p>
        </p:txBody>
      </p:sp>
      <p:sp>
        <p:nvSpPr>
          <p:cNvPr id="10" name="Footer Placeholder 9"/>
          <p:cNvSpPr>
            <a:spLocks noGrp="1"/>
          </p:cNvSpPr>
          <p:nvPr>
            <p:ph type="ftr" sz="quarter" idx="12"/>
          </p:nvPr>
        </p:nvSpPr>
        <p:spPr/>
        <p:txBody>
          <a:bodyPr/>
          <a:lstStyle/>
          <a:p>
            <a:endParaRPr lang="ru-RU"/>
          </a:p>
        </p:txBody>
      </p:sp>
      <p:sp>
        <p:nvSpPr>
          <p:cNvPr id="11" name="Title 10"/>
          <p:cNvSpPr>
            <a:spLocks noGrp="1"/>
          </p:cNvSpPr>
          <p:nvPr>
            <p:ph type="title"/>
          </p:nvPr>
        </p:nvSpPr>
        <p:spPr/>
        <p:txBody>
          <a:bodyPr/>
          <a:lstStyle/>
          <a:p>
            <a:r>
              <a:rPr lang="ru-RU" smtClean="0"/>
              <a:t>Образец заголовка</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ru-RU" smtClean="0"/>
              <a:t>Образец заголовка</a:t>
            </a:r>
            <a:endParaRPr lang="en-US" dirty="0"/>
          </a:p>
        </p:txBody>
      </p:sp>
      <p:sp>
        <p:nvSpPr>
          <p:cNvPr id="14" name="Date Placeholder 13"/>
          <p:cNvSpPr>
            <a:spLocks noGrp="1"/>
          </p:cNvSpPr>
          <p:nvPr>
            <p:ph type="dt" sz="half" idx="10"/>
          </p:nvPr>
        </p:nvSpPr>
        <p:spPr/>
        <p:txBody>
          <a:bodyPr/>
          <a:lstStyle/>
          <a:p>
            <a:fld id="{B4C71EC6-210F-42DE-9C53-41977AD35B3D}" type="datetimeFigureOut">
              <a:rPr lang="ru-RU" smtClean="0"/>
              <a:t>20.03.2020</a:t>
            </a:fld>
            <a:endParaRPr lang="ru-RU"/>
          </a:p>
        </p:txBody>
      </p:sp>
      <p:sp>
        <p:nvSpPr>
          <p:cNvPr id="15" name="Slide Number Placeholder 14"/>
          <p:cNvSpPr>
            <a:spLocks noGrp="1"/>
          </p:cNvSpPr>
          <p:nvPr>
            <p:ph type="sldNum" sz="quarter" idx="11"/>
          </p:nvPr>
        </p:nvSpPr>
        <p:spPr/>
        <p:txBody>
          <a:bodyPr/>
          <a:lstStyle/>
          <a:p>
            <a:fld id="{B19B0651-EE4F-4900-A07F-96A6BFA9D0F0}" type="slidenum">
              <a:rPr lang="ru-RU" smtClean="0"/>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mtClean="0"/>
              <a:t>Образец заголовка</a:t>
            </a:r>
            <a:endParaRPr lang="en-US"/>
          </a:p>
        </p:txBody>
      </p:sp>
      <p:sp>
        <p:nvSpPr>
          <p:cNvPr id="7" name="Date Placeholder 6"/>
          <p:cNvSpPr>
            <a:spLocks noGrp="1"/>
          </p:cNvSpPr>
          <p:nvPr>
            <p:ph type="dt" sz="half" idx="10"/>
          </p:nvPr>
        </p:nvSpPr>
        <p:spPr/>
        <p:txBody>
          <a:bodyPr/>
          <a:lstStyle/>
          <a:p>
            <a:fld id="{B4C71EC6-210F-42DE-9C53-41977AD35B3D}" type="datetimeFigureOut">
              <a:rPr lang="ru-RU" smtClean="0"/>
              <a:t>20.03.2020</a:t>
            </a:fld>
            <a:endParaRPr lang="ru-RU"/>
          </a:p>
        </p:txBody>
      </p:sp>
      <p:sp>
        <p:nvSpPr>
          <p:cNvPr id="8" name="Slide Number Placeholder 7"/>
          <p:cNvSpPr>
            <a:spLocks noGrp="1"/>
          </p:cNvSpPr>
          <p:nvPr>
            <p:ph type="sldNum" sz="quarter" idx="11"/>
          </p:nvPr>
        </p:nvSpPr>
        <p:spPr/>
        <p:txBody>
          <a:bodyPr/>
          <a:lstStyle/>
          <a:p>
            <a:fld id="{B19B0651-EE4F-4900-A07F-96A6BFA9D0F0}" type="slidenum">
              <a:rPr lang="ru-RU" smtClean="0"/>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20.03.2020</a:t>
            </a:fld>
            <a:endParaRPr lang="ru-RU"/>
          </a:p>
        </p:txBody>
      </p:sp>
      <p:sp>
        <p:nvSpPr>
          <p:cNvPr id="6" name="Slide Number Placeholder 5"/>
          <p:cNvSpPr>
            <a:spLocks noGrp="1"/>
          </p:cNvSpPr>
          <p:nvPr>
            <p:ph type="sldNum" sz="quarter" idx="11"/>
          </p:nvPr>
        </p:nvSpPr>
        <p:spPr/>
        <p:txBody>
          <a:bodyPr/>
          <a:lstStyle/>
          <a:p>
            <a:fld id="{B19B0651-EE4F-4900-A07F-96A6BFA9D0F0}" type="slidenum">
              <a:rPr lang="ru-RU" smtClean="0"/>
              <a:t>‹#›</a:t>
            </a:fld>
            <a:endParaRPr lang="ru-RU"/>
          </a:p>
        </p:txBody>
      </p:sp>
      <p:sp>
        <p:nvSpPr>
          <p:cNvPr id="7" name="Footer Placeholder 6"/>
          <p:cNvSpPr>
            <a:spLocks noGrp="1"/>
          </p:cNvSpPr>
          <p:nvPr>
            <p:ph type="ftr" sz="quarter" idx="12"/>
          </p:nvPr>
        </p:nvSpPr>
        <p:spPr/>
        <p:txBody>
          <a:bodyPr/>
          <a:lstStyle/>
          <a:p>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5" name="Date Placeholder 14"/>
          <p:cNvSpPr>
            <a:spLocks noGrp="1"/>
          </p:cNvSpPr>
          <p:nvPr>
            <p:ph type="dt" sz="half" idx="10"/>
          </p:nvPr>
        </p:nvSpPr>
        <p:spPr/>
        <p:txBody>
          <a:bodyPr/>
          <a:lstStyle/>
          <a:p>
            <a:fld id="{B4C71EC6-210F-42DE-9C53-41977AD35B3D}" type="datetimeFigureOut">
              <a:rPr lang="ru-RU" smtClean="0"/>
              <a:t>20.03.2020</a:t>
            </a:fld>
            <a:endParaRPr lang="ru-RU"/>
          </a:p>
        </p:txBody>
      </p:sp>
      <p:sp>
        <p:nvSpPr>
          <p:cNvPr id="16" name="Slide Number Placeholder 15"/>
          <p:cNvSpPr>
            <a:spLocks noGrp="1"/>
          </p:cNvSpPr>
          <p:nvPr>
            <p:ph type="sldNum" sz="quarter" idx="11"/>
          </p:nvPr>
        </p:nvSpPr>
        <p:spPr/>
        <p:txBody>
          <a:bodyPr/>
          <a:lstStyle/>
          <a:p>
            <a:fld id="{B19B0651-EE4F-4900-A07F-96A6BFA9D0F0}" type="slidenum">
              <a:rPr lang="ru-RU" smtClean="0"/>
              <a:t>‹#›</a:t>
            </a:fld>
            <a:endParaRPr lang="ru-RU"/>
          </a:p>
        </p:txBody>
      </p:sp>
      <p:sp>
        <p:nvSpPr>
          <p:cNvPr id="17" name="Footer Placeholder 16"/>
          <p:cNvSpPr>
            <a:spLocks noGrp="1"/>
          </p:cNvSpPr>
          <p:nvPr>
            <p:ph type="ftr" sz="quarter" idx="12"/>
          </p:nvPr>
        </p:nvSpPr>
        <p:spPr/>
        <p:txBody>
          <a:bodyPr/>
          <a:lstStyle/>
          <a:p>
            <a:endParaRPr lang="ru-RU"/>
          </a:p>
        </p:txBody>
      </p:sp>
      <p:sp>
        <p:nvSpPr>
          <p:cNvPr id="18" name="Title 17"/>
          <p:cNvSpPr>
            <a:spLocks noGrp="1"/>
          </p:cNvSpPr>
          <p:nvPr>
            <p:ph type="title"/>
          </p:nvPr>
        </p:nvSpPr>
        <p:spPr/>
        <p:txBody>
          <a:bodyPr/>
          <a:lstStyle/>
          <a:p>
            <a:r>
              <a:rPr lang="ru-RU" smtClean="0"/>
              <a:t>Образец заголовка</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ru-RU" smtClean="0"/>
              <a:t>Образец заголовка</a:t>
            </a:r>
            <a:endParaRPr lang="en-US"/>
          </a:p>
        </p:txBody>
      </p:sp>
      <p:sp>
        <p:nvSpPr>
          <p:cNvPr id="13" name="Date Placeholder 12"/>
          <p:cNvSpPr>
            <a:spLocks noGrp="1"/>
          </p:cNvSpPr>
          <p:nvPr>
            <p:ph type="dt" sz="half" idx="10"/>
          </p:nvPr>
        </p:nvSpPr>
        <p:spPr/>
        <p:txBody>
          <a:bodyPr/>
          <a:lstStyle/>
          <a:p>
            <a:fld id="{B4C71EC6-210F-42DE-9C53-41977AD35B3D}" type="datetimeFigureOut">
              <a:rPr lang="ru-RU" smtClean="0"/>
              <a:t>20.03.2020</a:t>
            </a:fld>
            <a:endParaRPr lang="ru-RU"/>
          </a:p>
        </p:txBody>
      </p:sp>
      <p:sp>
        <p:nvSpPr>
          <p:cNvPr id="14" name="Slide Number Placeholder 13"/>
          <p:cNvSpPr>
            <a:spLocks noGrp="1"/>
          </p:cNvSpPr>
          <p:nvPr>
            <p:ph type="sldNum" sz="quarter" idx="11"/>
          </p:nvPr>
        </p:nvSpPr>
        <p:spPr/>
        <p:txBody>
          <a:bodyPr/>
          <a:lstStyle/>
          <a:p>
            <a:fld id="{B19B0651-EE4F-4900-A07F-96A6BFA9D0F0}" type="slidenum">
              <a:rPr lang="ru-RU" smtClean="0"/>
              <a:t>‹#›</a:t>
            </a:fld>
            <a:endParaRPr lang="ru-RU"/>
          </a:p>
        </p:txBody>
      </p:sp>
      <p:sp>
        <p:nvSpPr>
          <p:cNvPr id="15" name="Footer Placeholder 14"/>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20.03.2020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20.03.2020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B4C71EC6-210F-42DE-9C53-41977AD35B3D}" type="datetimeFigureOut">
              <a:rPr lang="ru-RU" smtClean="0"/>
              <a:t>20.03.2020</a:t>
            </a:fld>
            <a:endParaRPr lang="ru-RU"/>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ru-RU"/>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B19B0651-EE4F-4900-A07F-96A6BFA9D0F0}"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Irina\Downloads\1579527859_56-103.pn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107504" y="116632"/>
            <a:ext cx="8856984" cy="6741368"/>
          </a:xfrm>
        </p:spPr>
        <p:txBody>
          <a:bodyPr/>
          <a:lstStyle/>
          <a:p>
            <a:pPr lvl="0" algn="ctr">
              <a:spcBef>
                <a:spcPct val="20000"/>
              </a:spcBef>
            </a:pPr>
            <a:r>
              <a:rPr lang="ru-RU" sz="2400" b="1" dirty="0" smtClean="0">
                <a:solidFill>
                  <a:schemeClr val="bg1"/>
                </a:solidFill>
                <a:effectLst/>
                <a:latin typeface="Times New Roman"/>
                <a:ea typeface="Times New Roman"/>
                <a:cs typeface="Times New Roman"/>
              </a:rPr>
              <a:t/>
            </a:r>
            <a:br>
              <a:rPr lang="ru-RU" sz="2400" b="1" dirty="0" smtClean="0">
                <a:solidFill>
                  <a:schemeClr val="bg1"/>
                </a:solidFill>
                <a:effectLst/>
                <a:latin typeface="Times New Roman"/>
                <a:ea typeface="Times New Roman"/>
                <a:cs typeface="Times New Roman"/>
              </a:rPr>
            </a:br>
            <a:r>
              <a:rPr lang="ru-RU" sz="2400" b="1" dirty="0" smtClean="0">
                <a:solidFill>
                  <a:schemeClr val="bg1"/>
                </a:solidFill>
                <a:effectLst/>
                <a:latin typeface="Times New Roman"/>
                <a:ea typeface="Times New Roman"/>
                <a:cs typeface="Times New Roman"/>
              </a:rPr>
              <a:t>МАСТЕР-КЛАСС </a:t>
            </a:r>
            <a:r>
              <a:rPr lang="ru-RU" sz="2400" b="1" dirty="0">
                <a:solidFill>
                  <a:schemeClr val="bg1"/>
                </a:solidFill>
                <a:effectLst/>
                <a:latin typeface="Times New Roman"/>
                <a:ea typeface="Times New Roman"/>
                <a:cs typeface="Times New Roman"/>
              </a:rPr>
              <a:t>ДЛЯ ВОСПИТАТЕЛЕЙ </a:t>
            </a:r>
            <a:r>
              <a:rPr lang="ru-RU" sz="2400" b="1" dirty="0">
                <a:solidFill>
                  <a:schemeClr val="bg1"/>
                </a:solidFill>
                <a:effectLst/>
                <a:latin typeface="Cambria"/>
                <a:ea typeface="Times New Roman"/>
                <a:cs typeface="Times New Roman"/>
              </a:rPr>
              <a:t/>
            </a:r>
            <a:br>
              <a:rPr lang="ru-RU" sz="2400" b="1" dirty="0">
                <a:solidFill>
                  <a:schemeClr val="bg1"/>
                </a:solidFill>
                <a:effectLst/>
                <a:latin typeface="Cambria"/>
                <a:ea typeface="Times New Roman"/>
                <a:cs typeface="Times New Roman"/>
              </a:rPr>
            </a:br>
            <a:r>
              <a:rPr lang="ru-RU" sz="2400" b="1" dirty="0" smtClean="0">
                <a:solidFill>
                  <a:schemeClr val="bg1"/>
                </a:solidFill>
                <a:effectLst/>
                <a:latin typeface="Cambria"/>
                <a:ea typeface="Times New Roman"/>
                <a:cs typeface="Times New Roman"/>
              </a:rPr>
              <a:t/>
            </a:r>
            <a:br>
              <a:rPr lang="ru-RU" sz="2400" b="1" dirty="0" smtClean="0">
                <a:solidFill>
                  <a:schemeClr val="bg1"/>
                </a:solidFill>
                <a:effectLst/>
                <a:latin typeface="Cambria"/>
                <a:ea typeface="Times New Roman"/>
                <a:cs typeface="Times New Roman"/>
              </a:rPr>
            </a:br>
            <a:r>
              <a:rPr lang="ru-RU" sz="5400" b="1" dirty="0" smtClean="0">
                <a:solidFill>
                  <a:schemeClr val="bg1"/>
                </a:solidFill>
                <a:effectLst/>
                <a:latin typeface="Times New Roman"/>
                <a:ea typeface="Calibri"/>
                <a:cs typeface="Times New Roman"/>
              </a:rPr>
              <a:t>«</a:t>
            </a:r>
            <a:r>
              <a:rPr lang="ru-RU" sz="5400" b="1" dirty="0">
                <a:solidFill>
                  <a:schemeClr val="bg1"/>
                </a:solidFill>
                <a:effectLst/>
                <a:latin typeface="Times New Roman"/>
                <a:ea typeface="Calibri"/>
                <a:cs typeface="Times New Roman"/>
              </a:rPr>
              <a:t>Коммуникативные </a:t>
            </a:r>
            <a:r>
              <a:rPr lang="ru-RU" sz="5400" b="1" dirty="0" smtClean="0">
                <a:solidFill>
                  <a:schemeClr val="bg1"/>
                </a:solidFill>
                <a:effectLst/>
                <a:latin typeface="Times New Roman"/>
                <a:ea typeface="Calibri"/>
                <a:cs typeface="Times New Roman"/>
              </a:rPr>
              <a:t/>
            </a:r>
            <a:br>
              <a:rPr lang="ru-RU" sz="5400" b="1" dirty="0" smtClean="0">
                <a:solidFill>
                  <a:schemeClr val="bg1"/>
                </a:solidFill>
                <a:effectLst/>
                <a:latin typeface="Times New Roman"/>
                <a:ea typeface="Calibri"/>
                <a:cs typeface="Times New Roman"/>
              </a:rPr>
            </a:br>
            <a:r>
              <a:rPr lang="ru-RU" sz="5400" b="1" dirty="0" smtClean="0">
                <a:solidFill>
                  <a:schemeClr val="bg1"/>
                </a:solidFill>
                <a:effectLst/>
                <a:latin typeface="Times New Roman"/>
                <a:ea typeface="Calibri"/>
                <a:cs typeface="Times New Roman"/>
              </a:rPr>
              <a:t>танцы-игры как одна из форм работы с детьми»</a:t>
            </a:r>
            <a:r>
              <a:rPr lang="ru-RU" sz="5400" b="1" dirty="0" smtClean="0">
                <a:solidFill>
                  <a:schemeClr val="bg1"/>
                </a:solidFill>
                <a:effectLst/>
                <a:latin typeface="Times New Roman"/>
                <a:ea typeface="Calibri"/>
                <a:cs typeface="Times New Roman"/>
              </a:rPr>
              <a:t/>
            </a:r>
            <a:br>
              <a:rPr lang="ru-RU" sz="5400" b="1" dirty="0" smtClean="0">
                <a:solidFill>
                  <a:schemeClr val="bg1"/>
                </a:solidFill>
                <a:effectLst/>
                <a:latin typeface="Times New Roman"/>
                <a:ea typeface="Calibri"/>
                <a:cs typeface="Times New Roman"/>
              </a:rPr>
            </a:br>
            <a:r>
              <a:rPr lang="ru-RU" sz="5400" b="1" dirty="0" smtClean="0">
                <a:solidFill>
                  <a:schemeClr val="bg1"/>
                </a:solidFill>
                <a:effectLst/>
                <a:latin typeface="Times New Roman"/>
                <a:ea typeface="Calibri"/>
                <a:cs typeface="Times New Roman"/>
              </a:rPr>
              <a:t> </a:t>
            </a:r>
            <a:br>
              <a:rPr lang="ru-RU" sz="5400" b="1" dirty="0" smtClean="0">
                <a:solidFill>
                  <a:schemeClr val="bg1"/>
                </a:solidFill>
                <a:effectLst/>
                <a:latin typeface="Times New Roman"/>
                <a:ea typeface="Calibri"/>
                <a:cs typeface="Times New Roman"/>
              </a:rPr>
            </a:br>
            <a:r>
              <a:rPr lang="ru-RU" sz="5400" b="1" dirty="0">
                <a:solidFill>
                  <a:schemeClr val="bg1"/>
                </a:solidFill>
                <a:effectLst/>
                <a:latin typeface="Times New Roman"/>
                <a:ea typeface="Calibri"/>
                <a:cs typeface="Times New Roman"/>
              </a:rPr>
              <a:t>	</a:t>
            </a:r>
            <a:r>
              <a:rPr lang="ru-RU" sz="5400" b="1" dirty="0" smtClean="0">
                <a:solidFill>
                  <a:schemeClr val="bg1"/>
                </a:solidFill>
                <a:effectLst/>
                <a:latin typeface="Times New Roman"/>
                <a:ea typeface="Calibri"/>
                <a:cs typeface="Times New Roman"/>
              </a:rPr>
              <a:t>                   </a:t>
            </a:r>
            <a:r>
              <a:rPr lang="ru-RU" sz="2400" dirty="0" smtClean="0">
                <a:solidFill>
                  <a:prstClr val="black"/>
                </a:solidFill>
                <a:effectLst/>
                <a:latin typeface="Times New Roman" panose="02020603050405020304" pitchFamily="18" charset="0"/>
                <a:ea typeface="+mn-ea"/>
                <a:cs typeface="Times New Roman" panose="02020603050405020304" pitchFamily="18" charset="0"/>
              </a:rPr>
              <a:t>Подготовила</a:t>
            </a:r>
            <a:r>
              <a:rPr lang="ru-RU" sz="2400" dirty="0">
                <a:solidFill>
                  <a:prstClr val="black"/>
                </a:solidFill>
                <a:effectLst/>
                <a:latin typeface="Times New Roman" panose="02020603050405020304" pitchFamily="18" charset="0"/>
                <a:ea typeface="+mn-ea"/>
                <a:cs typeface="Times New Roman" panose="02020603050405020304" pitchFamily="18" charset="0"/>
              </a:rPr>
              <a:t>: Сухорукова И.М.</a:t>
            </a:r>
            <a:br>
              <a:rPr lang="ru-RU" sz="2400" dirty="0">
                <a:solidFill>
                  <a:prstClr val="black"/>
                </a:solidFill>
                <a:effectLst/>
                <a:latin typeface="Times New Roman" panose="02020603050405020304" pitchFamily="18" charset="0"/>
                <a:ea typeface="+mn-ea"/>
                <a:cs typeface="Times New Roman" panose="02020603050405020304" pitchFamily="18" charset="0"/>
              </a:rPr>
            </a:br>
            <a:r>
              <a:rPr lang="ru-RU" sz="2400" dirty="0" smtClean="0">
                <a:solidFill>
                  <a:prstClr val="black"/>
                </a:solidFill>
                <a:effectLst/>
                <a:latin typeface="Times New Roman" panose="02020603050405020304" pitchFamily="18" charset="0"/>
                <a:ea typeface="+mn-ea"/>
                <a:cs typeface="Times New Roman" panose="02020603050405020304" pitchFamily="18" charset="0"/>
              </a:rPr>
              <a:t>                                     Музыкальный </a:t>
            </a:r>
            <a:r>
              <a:rPr lang="ru-RU" sz="2400" dirty="0">
                <a:solidFill>
                  <a:prstClr val="black"/>
                </a:solidFill>
                <a:effectLst/>
                <a:latin typeface="Times New Roman" panose="02020603050405020304" pitchFamily="18" charset="0"/>
                <a:ea typeface="+mn-ea"/>
                <a:cs typeface="Times New Roman" panose="02020603050405020304" pitchFamily="18" charset="0"/>
              </a:rPr>
              <a:t>руководитель МАДОУ №27</a:t>
            </a:r>
            <a:br>
              <a:rPr lang="ru-RU" sz="2400" dirty="0">
                <a:solidFill>
                  <a:prstClr val="black"/>
                </a:solidFill>
                <a:effectLst/>
                <a:latin typeface="Times New Roman" panose="02020603050405020304" pitchFamily="18" charset="0"/>
                <a:ea typeface="+mn-ea"/>
                <a:cs typeface="Times New Roman" panose="02020603050405020304" pitchFamily="18" charset="0"/>
              </a:rPr>
            </a:br>
            <a:r>
              <a:rPr lang="ru-RU" sz="4400" dirty="0">
                <a:solidFill>
                  <a:schemeClr val="bg1"/>
                </a:solidFill>
                <a:effectLst/>
                <a:latin typeface="Calibri"/>
                <a:ea typeface="Calibri"/>
                <a:cs typeface="Times New Roman"/>
              </a:rPr>
              <a:t/>
            </a:r>
            <a:br>
              <a:rPr lang="ru-RU" sz="4400" dirty="0">
                <a:solidFill>
                  <a:schemeClr val="bg1"/>
                </a:solidFill>
                <a:effectLst/>
                <a:latin typeface="Calibri"/>
                <a:ea typeface="Calibri"/>
                <a:cs typeface="Times New Roman"/>
              </a:rPr>
            </a:br>
            <a:endParaRPr lang="ru-RU" dirty="0">
              <a:solidFill>
                <a:schemeClr val="bg1"/>
              </a:solidFill>
            </a:endParaRPr>
          </a:p>
        </p:txBody>
      </p:sp>
    </p:spTree>
    <p:extLst>
      <p:ext uri="{BB962C8B-B14F-4D97-AF65-F5344CB8AC3E}">
        <p14:creationId xmlns:p14="http://schemas.microsoft.com/office/powerpoint/2010/main" val="1944980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Irina\Downloads\1579527859_56-103.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0" y="0"/>
            <a:ext cx="8712968" cy="6741368"/>
          </a:xfrm>
          <a:prstGeom prst="rect">
            <a:avLst/>
          </a:prstGeom>
          <a:noFill/>
          <a:extLst>
            <a:ext uri="{909E8E84-426E-40DD-AFC4-6F175D3DCCD1}">
              <a14:hiddenFill xmlns:a14="http://schemas.microsoft.com/office/drawing/2010/main">
                <a:solidFill>
                  <a:srgbClr val="FFFFFF"/>
                </a:solidFill>
              </a14:hiddenFill>
            </a:ext>
          </a:extLst>
        </p:spPr>
      </p:pic>
      <p:sp>
        <p:nvSpPr>
          <p:cNvPr id="3" name="Заголовок 2"/>
          <p:cNvSpPr>
            <a:spLocks noGrp="1"/>
          </p:cNvSpPr>
          <p:nvPr>
            <p:ph type="title"/>
          </p:nvPr>
        </p:nvSpPr>
        <p:spPr>
          <a:xfrm>
            <a:off x="777240" y="4725144"/>
            <a:ext cx="7543800" cy="1066056"/>
          </a:xfrm>
        </p:spPr>
        <p:txBody>
          <a:bodyPr/>
          <a:lstStyle/>
          <a:p>
            <a:endParaRPr lang="ru-RU" dirty="0"/>
          </a:p>
        </p:txBody>
      </p:sp>
      <p:sp>
        <p:nvSpPr>
          <p:cNvPr id="4" name="Прямоугольник 3"/>
          <p:cNvSpPr/>
          <p:nvPr/>
        </p:nvSpPr>
        <p:spPr>
          <a:xfrm>
            <a:off x="395536" y="-77344"/>
            <a:ext cx="8568952" cy="6690550"/>
          </a:xfrm>
          <a:prstGeom prst="rect">
            <a:avLst/>
          </a:prstGeom>
        </p:spPr>
        <p:txBody>
          <a:bodyPr wrap="square">
            <a:spAutoFit/>
          </a:bodyPr>
          <a:lstStyle/>
          <a:p>
            <a:pPr>
              <a:lnSpc>
                <a:spcPct val="115000"/>
              </a:lnSpc>
              <a:spcAft>
                <a:spcPts val="750"/>
              </a:spcAft>
            </a:pPr>
            <a:endParaRPr lang="ru-RU" b="1" dirty="0" smtClean="0">
              <a:latin typeface="Times New Roman"/>
              <a:ea typeface="Times New Roman"/>
              <a:cs typeface="Times New Roman"/>
            </a:endParaRPr>
          </a:p>
          <a:p>
            <a:pPr>
              <a:lnSpc>
                <a:spcPct val="115000"/>
              </a:lnSpc>
              <a:spcAft>
                <a:spcPts val="750"/>
              </a:spcAft>
            </a:pPr>
            <a:r>
              <a:rPr lang="ru-RU" sz="2400" b="1" dirty="0" smtClean="0">
                <a:solidFill>
                  <a:schemeClr val="bg1"/>
                </a:solidFill>
                <a:latin typeface="Times New Roman" panose="02020603050405020304" pitchFamily="18" charset="0"/>
                <a:ea typeface="Times New Roman"/>
                <a:cs typeface="Times New Roman" panose="02020603050405020304" pitchFamily="18" charset="0"/>
              </a:rPr>
              <a:t>Цель</a:t>
            </a:r>
            <a:r>
              <a:rPr lang="ru-RU" sz="2400" b="1" dirty="0">
                <a:solidFill>
                  <a:schemeClr val="bg1"/>
                </a:solidFill>
                <a:latin typeface="Times New Roman" panose="02020603050405020304" pitchFamily="18" charset="0"/>
                <a:ea typeface="Times New Roman"/>
                <a:cs typeface="Times New Roman" panose="02020603050405020304" pitchFamily="18" charset="0"/>
              </a:rPr>
              <a:t>: </a:t>
            </a:r>
            <a:r>
              <a:rPr lang="ru-RU" sz="2400" dirty="0">
                <a:solidFill>
                  <a:schemeClr val="bg1"/>
                </a:solidFill>
                <a:latin typeface="Times New Roman" panose="02020603050405020304" pitchFamily="18" charset="0"/>
                <a:ea typeface="Times New Roman"/>
                <a:cs typeface="Times New Roman" panose="02020603050405020304" pitchFamily="18" charset="0"/>
              </a:rPr>
              <a:t>Повышение профессионального мастерства педагогов – участников мастер-класса в ходе активного педагогического общения.</a:t>
            </a:r>
            <a:endParaRPr lang="ru-RU" sz="2400" dirty="0">
              <a:solidFill>
                <a:schemeClr val="bg1"/>
              </a:solidFill>
              <a:latin typeface="Times New Roman" panose="02020603050405020304" pitchFamily="18" charset="0"/>
              <a:ea typeface="Calibri"/>
              <a:cs typeface="Times New Roman" panose="02020603050405020304" pitchFamily="18" charset="0"/>
            </a:endParaRPr>
          </a:p>
          <a:p>
            <a:pPr marL="457200">
              <a:lnSpc>
                <a:spcPct val="115000"/>
              </a:lnSpc>
              <a:spcAft>
                <a:spcPts val="1000"/>
              </a:spcAft>
            </a:pPr>
            <a:r>
              <a:rPr lang="ru-RU" sz="2400" b="1" dirty="0">
                <a:solidFill>
                  <a:schemeClr val="bg1"/>
                </a:solidFill>
                <a:latin typeface="Times New Roman" panose="02020603050405020304" pitchFamily="18" charset="0"/>
                <a:ea typeface="Times New Roman"/>
                <a:cs typeface="Times New Roman" panose="02020603050405020304" pitchFamily="18" charset="0"/>
              </a:rPr>
              <a:t>Задачи:</a:t>
            </a:r>
            <a:r>
              <a:rPr lang="ru-RU" sz="2400" dirty="0">
                <a:solidFill>
                  <a:schemeClr val="bg1"/>
                </a:solidFill>
                <a:latin typeface="Times New Roman" panose="02020603050405020304" pitchFamily="18" charset="0"/>
                <a:ea typeface="Times New Roman"/>
                <a:cs typeface="Times New Roman" panose="02020603050405020304" pitchFamily="18" charset="0"/>
              </a:rPr>
              <a:t> </a:t>
            </a:r>
            <a:endParaRPr lang="ru-RU" sz="2400" dirty="0">
              <a:solidFill>
                <a:schemeClr val="bg1"/>
              </a:solidFill>
              <a:latin typeface="Times New Roman" panose="02020603050405020304" pitchFamily="18" charset="0"/>
              <a:ea typeface="Calibri"/>
              <a:cs typeface="Times New Roman" panose="02020603050405020304" pitchFamily="18" charset="0"/>
            </a:endParaRPr>
          </a:p>
          <a:p>
            <a:pPr marL="342900" lvl="0" indent="-342900">
              <a:lnSpc>
                <a:spcPct val="115000"/>
              </a:lnSpc>
              <a:spcAft>
                <a:spcPts val="0"/>
              </a:spcAft>
              <a:buFont typeface="Symbol"/>
              <a:buChar char=""/>
            </a:pPr>
            <a:r>
              <a:rPr lang="ru-RU" sz="2400" dirty="0">
                <a:solidFill>
                  <a:schemeClr val="bg1"/>
                </a:solidFill>
                <a:latin typeface="Times New Roman" panose="02020603050405020304" pitchFamily="18" charset="0"/>
                <a:ea typeface="Times New Roman"/>
                <a:cs typeface="Times New Roman" panose="02020603050405020304" pitchFamily="18" charset="0"/>
              </a:rPr>
              <a:t>Повысить теоретический и практический уровень подготовки педагогов – участников мастер-класса по данной теме.</a:t>
            </a:r>
            <a:endParaRPr lang="ru-RU" sz="2400" dirty="0">
              <a:solidFill>
                <a:schemeClr val="bg1"/>
              </a:solidFill>
              <a:latin typeface="Times New Roman" panose="02020603050405020304" pitchFamily="18" charset="0"/>
              <a:ea typeface="Calibri"/>
              <a:cs typeface="Times New Roman" panose="02020603050405020304" pitchFamily="18" charset="0"/>
            </a:endParaRPr>
          </a:p>
          <a:p>
            <a:pPr marL="342900" lvl="0" indent="-342900">
              <a:lnSpc>
                <a:spcPct val="115000"/>
              </a:lnSpc>
              <a:spcAft>
                <a:spcPts val="0"/>
              </a:spcAft>
              <a:buFont typeface="Symbol"/>
              <a:buChar char=""/>
            </a:pPr>
            <a:r>
              <a:rPr lang="ru-RU" sz="2400" dirty="0">
                <a:solidFill>
                  <a:schemeClr val="bg1"/>
                </a:solidFill>
                <a:latin typeface="Times New Roman" panose="02020603050405020304" pitchFamily="18" charset="0"/>
                <a:ea typeface="Times New Roman"/>
                <a:cs typeface="Times New Roman" panose="02020603050405020304" pitchFamily="18" charset="0"/>
              </a:rPr>
              <a:t>Передача опыта путём прямого и комментированного показа последовательности действий, приёмов и форм организации танцевальной деятельности. </a:t>
            </a:r>
            <a:endParaRPr lang="ru-RU" sz="2400" dirty="0">
              <a:solidFill>
                <a:schemeClr val="bg1"/>
              </a:solidFill>
              <a:latin typeface="Times New Roman" panose="02020603050405020304" pitchFamily="18" charset="0"/>
              <a:ea typeface="Calibri"/>
              <a:cs typeface="Times New Roman" panose="02020603050405020304" pitchFamily="18" charset="0"/>
            </a:endParaRPr>
          </a:p>
          <a:p>
            <a:pPr marL="342900" lvl="0" indent="-342900">
              <a:lnSpc>
                <a:spcPct val="115000"/>
              </a:lnSpc>
              <a:spcAft>
                <a:spcPts val="0"/>
              </a:spcAft>
              <a:buFont typeface="Symbol"/>
              <a:buChar char=""/>
            </a:pPr>
            <a:r>
              <a:rPr lang="ru-RU" sz="2400" dirty="0">
                <a:solidFill>
                  <a:schemeClr val="bg1"/>
                </a:solidFill>
                <a:latin typeface="Times New Roman" panose="02020603050405020304" pitchFamily="18" charset="0"/>
                <a:ea typeface="Times New Roman"/>
                <a:cs typeface="Times New Roman" panose="02020603050405020304" pitchFamily="18" charset="0"/>
              </a:rPr>
              <a:t>Привлечь внимание педагогов– участников мастер-класса к проблеме широкого использования танцевальных игр в художественно - эстетическом развитии детей.</a:t>
            </a:r>
            <a:endParaRPr lang="ru-RU" sz="2400" dirty="0">
              <a:solidFill>
                <a:schemeClr val="bg1"/>
              </a:solidFill>
              <a:latin typeface="Times New Roman" panose="02020603050405020304" pitchFamily="18" charset="0"/>
              <a:ea typeface="Calibri"/>
              <a:cs typeface="Times New Roman" panose="02020603050405020304" pitchFamily="18" charset="0"/>
            </a:endParaRPr>
          </a:p>
          <a:p>
            <a:pPr marL="342900" lvl="0" indent="-342900">
              <a:lnSpc>
                <a:spcPct val="115000"/>
              </a:lnSpc>
              <a:spcAft>
                <a:spcPts val="1000"/>
              </a:spcAft>
              <a:buFont typeface="Symbol"/>
              <a:buChar char=""/>
            </a:pPr>
            <a:r>
              <a:rPr lang="ru-RU" sz="2400" dirty="0">
                <a:solidFill>
                  <a:schemeClr val="bg1"/>
                </a:solidFill>
                <a:latin typeface="Times New Roman" panose="02020603050405020304" pitchFamily="18" charset="0"/>
                <a:ea typeface="Calibri"/>
                <a:cs typeface="Times New Roman" panose="02020603050405020304" pitchFamily="18" charset="0"/>
              </a:rPr>
              <a:t>Создать положительный эмоциональный настрой.</a:t>
            </a:r>
            <a:endParaRPr lang="ru-RU" sz="2400" dirty="0">
              <a:solidFill>
                <a:schemeClr val="bg1"/>
              </a:solidFill>
              <a:effectLst/>
              <a:latin typeface="Times New Roman" panose="02020603050405020304" pitchFamily="18" charset="0"/>
              <a:ea typeface="Calibri"/>
              <a:cs typeface="Times New Roman" panose="02020603050405020304" pitchFamily="18" charset="0"/>
            </a:endParaRPr>
          </a:p>
        </p:txBody>
      </p:sp>
    </p:spTree>
    <p:extLst>
      <p:ext uri="{BB962C8B-B14F-4D97-AF65-F5344CB8AC3E}">
        <p14:creationId xmlns:p14="http://schemas.microsoft.com/office/powerpoint/2010/main" val="33427574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777240" y="5157192"/>
            <a:ext cx="7543800" cy="634008"/>
          </a:xfrm>
        </p:spPr>
        <p:txBody>
          <a:bodyPr/>
          <a:lstStyle/>
          <a:p>
            <a:pPr>
              <a:lnSpc>
                <a:spcPct val="115000"/>
              </a:lnSpc>
              <a:spcAft>
                <a:spcPts val="1000"/>
              </a:spcAft>
            </a:pPr>
            <a:endParaRPr lang="ru-RU" sz="1200" dirty="0">
              <a:effectLst/>
              <a:latin typeface="Calibri"/>
              <a:ea typeface="Calibri"/>
              <a:cs typeface="Times New Roman"/>
            </a:endParaRPr>
          </a:p>
        </p:txBody>
      </p:sp>
      <p:sp>
        <p:nvSpPr>
          <p:cNvPr id="4" name="Объект 3"/>
          <p:cNvSpPr>
            <a:spLocks noGrp="1"/>
          </p:cNvSpPr>
          <p:nvPr>
            <p:ph idx="1"/>
          </p:nvPr>
        </p:nvSpPr>
        <p:spPr>
          <a:xfrm>
            <a:off x="107504" y="188640"/>
            <a:ext cx="8928992" cy="6552727"/>
          </a:xfrm>
        </p:spPr>
        <p:txBody>
          <a:bodyPr>
            <a:normAutofit/>
          </a:bodyPr>
          <a:lstStyle/>
          <a:p>
            <a:pPr marL="18288" indent="0">
              <a:buNone/>
            </a:pPr>
            <a:r>
              <a:rPr lang="ru-RU" sz="3200" b="1" dirty="0" smtClean="0">
                <a:solidFill>
                  <a:schemeClr val="bg1"/>
                </a:solidFill>
                <a:effectLst/>
                <a:latin typeface="Times New Roman"/>
                <a:ea typeface="Calibri"/>
                <a:cs typeface="Times New Roman"/>
              </a:rPr>
              <a:t>Цель коммуникативных танцевальных </a:t>
            </a:r>
            <a:r>
              <a:rPr lang="ru-RU" sz="3200" b="1" dirty="0">
                <a:solidFill>
                  <a:schemeClr val="bg1"/>
                </a:solidFill>
                <a:effectLst/>
                <a:latin typeface="Times New Roman"/>
                <a:ea typeface="Calibri"/>
                <a:cs typeface="Times New Roman"/>
              </a:rPr>
              <a:t>игр:</a:t>
            </a:r>
            <a:r>
              <a:rPr lang="ru-RU" sz="3200" dirty="0">
                <a:solidFill>
                  <a:schemeClr val="bg1"/>
                </a:solidFill>
                <a:effectLst/>
                <a:latin typeface="Calibri"/>
                <a:ea typeface="Calibri"/>
                <a:cs typeface="Times New Roman"/>
              </a:rPr>
              <a:t/>
            </a:r>
            <a:br>
              <a:rPr lang="ru-RU" sz="3200" dirty="0">
                <a:solidFill>
                  <a:schemeClr val="bg1"/>
                </a:solidFill>
                <a:effectLst/>
                <a:latin typeface="Calibri"/>
                <a:ea typeface="Calibri"/>
                <a:cs typeface="Times New Roman"/>
              </a:rPr>
            </a:br>
            <a:r>
              <a:rPr lang="ru-RU" sz="3200" dirty="0">
                <a:solidFill>
                  <a:schemeClr val="bg1"/>
                </a:solidFill>
                <a:effectLst/>
                <a:latin typeface="Times New Roman"/>
                <a:ea typeface="Calibri"/>
                <a:cs typeface="Times New Roman"/>
              </a:rPr>
              <a:t>- развитие динамической стороны общения: легкости вступления в контакт, инициативности, готовности к общению;</a:t>
            </a:r>
            <a:r>
              <a:rPr lang="ru-RU" sz="3200" dirty="0">
                <a:solidFill>
                  <a:schemeClr val="bg1"/>
                </a:solidFill>
                <a:effectLst/>
                <a:latin typeface="Calibri"/>
                <a:ea typeface="Calibri"/>
                <a:cs typeface="Times New Roman"/>
              </a:rPr>
              <a:t/>
            </a:r>
            <a:br>
              <a:rPr lang="ru-RU" sz="3200" dirty="0">
                <a:solidFill>
                  <a:schemeClr val="bg1"/>
                </a:solidFill>
                <a:effectLst/>
                <a:latin typeface="Calibri"/>
                <a:ea typeface="Calibri"/>
                <a:cs typeface="Times New Roman"/>
              </a:rPr>
            </a:br>
            <a:r>
              <a:rPr lang="ru-RU" sz="3200" dirty="0">
                <a:solidFill>
                  <a:schemeClr val="bg1"/>
                </a:solidFill>
                <a:effectLst/>
                <a:latin typeface="Times New Roman"/>
                <a:ea typeface="Calibri"/>
                <a:cs typeface="Times New Roman"/>
              </a:rPr>
              <a:t>- развитие </a:t>
            </a:r>
            <a:r>
              <a:rPr lang="ru-RU" sz="3200" dirty="0" err="1">
                <a:solidFill>
                  <a:schemeClr val="bg1"/>
                </a:solidFill>
                <a:effectLst/>
                <a:latin typeface="Times New Roman"/>
                <a:ea typeface="Calibri"/>
                <a:cs typeface="Times New Roman"/>
              </a:rPr>
              <a:t>эмпатии</a:t>
            </a:r>
            <a:r>
              <a:rPr lang="ru-RU" sz="3200" dirty="0">
                <a:solidFill>
                  <a:schemeClr val="bg1"/>
                </a:solidFill>
                <a:effectLst/>
                <a:latin typeface="Times New Roman"/>
                <a:ea typeface="Calibri"/>
                <a:cs typeface="Times New Roman"/>
              </a:rPr>
              <a:t>, сочувствия к партнеру, эмоциональности и выразительности невербальных средств общения;</a:t>
            </a:r>
            <a:r>
              <a:rPr lang="ru-RU" sz="3200" dirty="0">
                <a:solidFill>
                  <a:schemeClr val="bg1"/>
                </a:solidFill>
                <a:effectLst/>
                <a:latin typeface="Calibri"/>
                <a:ea typeface="Calibri"/>
                <a:cs typeface="Times New Roman"/>
              </a:rPr>
              <a:t/>
            </a:r>
            <a:br>
              <a:rPr lang="ru-RU" sz="3200" dirty="0">
                <a:solidFill>
                  <a:schemeClr val="bg1"/>
                </a:solidFill>
                <a:effectLst/>
                <a:latin typeface="Calibri"/>
                <a:ea typeface="Calibri"/>
                <a:cs typeface="Times New Roman"/>
              </a:rPr>
            </a:br>
            <a:r>
              <a:rPr lang="ru-RU" sz="3200" dirty="0">
                <a:solidFill>
                  <a:schemeClr val="bg1"/>
                </a:solidFill>
                <a:effectLst/>
                <a:latin typeface="Times New Roman"/>
                <a:ea typeface="Calibri"/>
                <a:cs typeface="Times New Roman"/>
              </a:rPr>
              <a:t>- развитие позитивного самоощущения, что связано с состоянием </a:t>
            </a:r>
            <a:r>
              <a:rPr lang="ru-RU" sz="3200" dirty="0" err="1">
                <a:solidFill>
                  <a:schemeClr val="bg1"/>
                </a:solidFill>
                <a:effectLst/>
                <a:latin typeface="Times New Roman"/>
                <a:ea typeface="Calibri"/>
                <a:cs typeface="Times New Roman"/>
              </a:rPr>
              <a:t>раскрепощенности</a:t>
            </a:r>
            <a:r>
              <a:rPr lang="ru-RU" sz="3200" dirty="0">
                <a:solidFill>
                  <a:schemeClr val="bg1"/>
                </a:solidFill>
                <a:effectLst/>
                <a:latin typeface="Times New Roman"/>
                <a:ea typeface="Calibri"/>
                <a:cs typeface="Times New Roman"/>
              </a:rPr>
              <a:t>, уверенности в себе, ощущением собственного эмоционального благополучия, своей значимости в детском коллективе, сформированной положительной самооценки.</a:t>
            </a:r>
            <a:endParaRPr lang="ru-RU" sz="3200" dirty="0">
              <a:solidFill>
                <a:schemeClr val="bg1"/>
              </a:solidFill>
            </a:endParaRPr>
          </a:p>
        </p:txBody>
      </p:sp>
    </p:spTree>
    <p:extLst>
      <p:ext uri="{BB962C8B-B14F-4D97-AF65-F5344CB8AC3E}">
        <p14:creationId xmlns:p14="http://schemas.microsoft.com/office/powerpoint/2010/main" val="36459214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endParaRPr lang="ru-RU"/>
          </a:p>
        </p:txBody>
      </p:sp>
      <p:sp>
        <p:nvSpPr>
          <p:cNvPr id="3" name="Заголовок 2"/>
          <p:cNvSpPr>
            <a:spLocks noGrp="1"/>
          </p:cNvSpPr>
          <p:nvPr>
            <p:ph type="title"/>
          </p:nvPr>
        </p:nvSpPr>
        <p:spPr>
          <a:xfrm>
            <a:off x="0" y="-243408"/>
            <a:ext cx="8964488" cy="6840760"/>
          </a:xfrm>
        </p:spPr>
        <p:txBody>
          <a:bodyPr/>
          <a:lstStyle/>
          <a:p>
            <a:pPr algn="ctr">
              <a:spcAft>
                <a:spcPts val="1200"/>
              </a:spcAft>
            </a:pPr>
            <a:r>
              <a:rPr lang="ru-RU" sz="4800" b="1" dirty="0">
                <a:solidFill>
                  <a:srgbClr val="000000"/>
                </a:solidFill>
                <a:effectLst/>
                <a:latin typeface="Times New Roman" panose="02020603050405020304" pitchFamily="18" charset="0"/>
                <a:ea typeface="Times New Roman"/>
                <a:cs typeface="Times New Roman" panose="02020603050405020304" pitchFamily="18" charset="0"/>
              </a:rPr>
              <a:t>В </a:t>
            </a:r>
            <a:r>
              <a:rPr lang="ru-RU" sz="4800" b="1" dirty="0" smtClean="0">
                <a:solidFill>
                  <a:srgbClr val="000000"/>
                </a:solidFill>
                <a:effectLst/>
                <a:latin typeface="Times New Roman" panose="02020603050405020304" pitchFamily="18" charset="0"/>
                <a:ea typeface="Times New Roman"/>
                <a:cs typeface="Times New Roman" panose="02020603050405020304" pitchFamily="18" charset="0"/>
              </a:rPr>
              <a:t>ходе разучивания </a:t>
            </a:r>
            <a:r>
              <a:rPr lang="ru-RU" sz="4800" b="1" dirty="0">
                <a:solidFill>
                  <a:srgbClr val="000000"/>
                </a:solidFill>
                <a:effectLst/>
                <a:latin typeface="Times New Roman" panose="02020603050405020304" pitchFamily="18" charset="0"/>
                <a:ea typeface="Times New Roman"/>
                <a:cs typeface="Times New Roman" panose="02020603050405020304" pitchFamily="18" charset="0"/>
              </a:rPr>
              <a:t>танца </a:t>
            </a:r>
            <a:r>
              <a:rPr lang="ru-RU" sz="4800" b="1" dirty="0" smtClean="0">
                <a:solidFill>
                  <a:srgbClr val="000000"/>
                </a:solidFill>
                <a:effectLst/>
                <a:latin typeface="Times New Roman" panose="02020603050405020304" pitchFamily="18" charset="0"/>
                <a:ea typeface="Times New Roman"/>
                <a:cs typeface="Times New Roman" panose="02020603050405020304" pitchFamily="18" charset="0"/>
              </a:rPr>
              <a:t>использованы </a:t>
            </a:r>
            <a:r>
              <a:rPr lang="ru-RU" sz="4800" b="1" dirty="0">
                <a:solidFill>
                  <a:srgbClr val="000000"/>
                </a:solidFill>
                <a:effectLst/>
                <a:latin typeface="Times New Roman" panose="02020603050405020304" pitchFamily="18" charset="0"/>
                <a:ea typeface="Times New Roman"/>
                <a:cs typeface="Times New Roman" panose="02020603050405020304" pitchFamily="18" charset="0"/>
              </a:rPr>
              <a:t>следующие методы и </a:t>
            </a:r>
            <a:r>
              <a:rPr lang="ru-RU" sz="4800" b="1" dirty="0" smtClean="0">
                <a:solidFill>
                  <a:srgbClr val="000000"/>
                </a:solidFill>
                <a:effectLst/>
                <a:latin typeface="Times New Roman" panose="02020603050405020304" pitchFamily="18" charset="0"/>
                <a:ea typeface="Times New Roman"/>
                <a:cs typeface="Times New Roman" panose="02020603050405020304" pitchFamily="18" charset="0"/>
              </a:rPr>
              <a:t>приемы:</a:t>
            </a:r>
            <a:r>
              <a:rPr lang="ru-RU" sz="4400" dirty="0">
                <a:effectLst/>
                <a:latin typeface="Times New Roman"/>
                <a:ea typeface="Times New Roman"/>
              </a:rPr>
              <a:t/>
            </a:r>
            <a:br>
              <a:rPr lang="ru-RU" sz="4400" dirty="0">
                <a:effectLst/>
                <a:latin typeface="Times New Roman"/>
                <a:ea typeface="Times New Roman"/>
              </a:rPr>
            </a:br>
            <a:r>
              <a:rPr lang="ru-RU" sz="4400" dirty="0" smtClean="0">
                <a:solidFill>
                  <a:schemeClr val="bg1"/>
                </a:solidFill>
                <a:effectLst/>
                <a:latin typeface="Times New Roman"/>
                <a:ea typeface="Times New Roman"/>
              </a:rPr>
              <a:t>1.</a:t>
            </a:r>
            <a:r>
              <a:rPr lang="ru-RU" sz="4400" dirty="0" smtClean="0">
                <a:solidFill>
                  <a:srgbClr val="000000"/>
                </a:solidFill>
                <a:effectLst/>
                <a:latin typeface="Segoe UI"/>
                <a:ea typeface="Times New Roman"/>
              </a:rPr>
              <a:t>Показ </a:t>
            </a:r>
            <a:r>
              <a:rPr lang="ru-RU" sz="4400" dirty="0">
                <a:solidFill>
                  <a:srgbClr val="000000"/>
                </a:solidFill>
                <a:effectLst/>
                <a:latin typeface="Segoe UI"/>
                <a:ea typeface="Times New Roman"/>
              </a:rPr>
              <a:t>и разучивание движений</a:t>
            </a:r>
            <a:r>
              <a:rPr lang="ru-RU" sz="4400" dirty="0">
                <a:effectLst/>
                <a:latin typeface="Times New Roman"/>
                <a:ea typeface="Times New Roman"/>
              </a:rPr>
              <a:t/>
            </a:r>
            <a:br>
              <a:rPr lang="ru-RU" sz="4400" dirty="0">
                <a:effectLst/>
                <a:latin typeface="Times New Roman"/>
                <a:ea typeface="Times New Roman"/>
              </a:rPr>
            </a:br>
            <a:r>
              <a:rPr lang="ru-RU" sz="4400" dirty="0" smtClean="0">
                <a:solidFill>
                  <a:schemeClr val="bg1"/>
                </a:solidFill>
                <a:effectLst/>
                <a:latin typeface="Times New Roman"/>
                <a:ea typeface="Times New Roman"/>
              </a:rPr>
              <a:t>2.</a:t>
            </a:r>
            <a:r>
              <a:rPr lang="ru-RU" sz="4400" dirty="0" smtClean="0">
                <a:solidFill>
                  <a:srgbClr val="000000"/>
                </a:solidFill>
                <a:effectLst/>
                <a:latin typeface="Segoe UI"/>
                <a:ea typeface="Times New Roman"/>
              </a:rPr>
              <a:t>Построение</a:t>
            </a:r>
            <a:r>
              <a:rPr lang="ru-RU" sz="4400" dirty="0">
                <a:solidFill>
                  <a:srgbClr val="000000"/>
                </a:solidFill>
                <a:effectLst/>
                <a:latin typeface="Segoe UI"/>
                <a:ea typeface="Times New Roman"/>
              </a:rPr>
              <a:t>, перестроение</a:t>
            </a:r>
            <a:r>
              <a:rPr lang="ru-RU" sz="4400" dirty="0">
                <a:effectLst/>
                <a:latin typeface="Times New Roman"/>
                <a:ea typeface="Times New Roman"/>
              </a:rPr>
              <a:t/>
            </a:r>
            <a:br>
              <a:rPr lang="ru-RU" sz="4400" dirty="0">
                <a:effectLst/>
                <a:latin typeface="Times New Roman"/>
                <a:ea typeface="Times New Roman"/>
              </a:rPr>
            </a:br>
            <a:r>
              <a:rPr lang="ru-RU" sz="4400" dirty="0" smtClean="0">
                <a:solidFill>
                  <a:schemeClr val="bg1"/>
                </a:solidFill>
                <a:effectLst/>
                <a:latin typeface="Times New Roman"/>
                <a:ea typeface="Times New Roman"/>
              </a:rPr>
              <a:t>3.</a:t>
            </a:r>
            <a:r>
              <a:rPr lang="ru-RU" sz="4400" dirty="0" smtClean="0">
                <a:solidFill>
                  <a:srgbClr val="000000"/>
                </a:solidFill>
                <a:effectLst/>
                <a:latin typeface="Segoe UI"/>
                <a:ea typeface="Times New Roman"/>
              </a:rPr>
              <a:t>Знакомство </a:t>
            </a:r>
            <a:r>
              <a:rPr lang="ru-RU" sz="4400" dirty="0">
                <a:solidFill>
                  <a:srgbClr val="000000"/>
                </a:solidFill>
                <a:effectLst/>
                <a:latin typeface="Segoe UI"/>
                <a:ea typeface="Times New Roman"/>
              </a:rPr>
              <a:t>с мелодией</a:t>
            </a:r>
            <a:r>
              <a:rPr lang="ru-RU" sz="4400" dirty="0">
                <a:effectLst/>
                <a:latin typeface="Times New Roman"/>
                <a:ea typeface="Times New Roman"/>
              </a:rPr>
              <a:t/>
            </a:r>
            <a:br>
              <a:rPr lang="ru-RU" sz="4400" dirty="0">
                <a:effectLst/>
                <a:latin typeface="Times New Roman"/>
                <a:ea typeface="Times New Roman"/>
              </a:rPr>
            </a:br>
            <a:r>
              <a:rPr lang="ru-RU" sz="4400" dirty="0">
                <a:solidFill>
                  <a:srgbClr val="000000"/>
                </a:solidFill>
                <a:effectLst/>
                <a:latin typeface="Segoe UI"/>
                <a:ea typeface="Times New Roman"/>
              </a:rPr>
              <a:t>4.Исполнение</a:t>
            </a:r>
            <a:r>
              <a:rPr lang="ru-RU" sz="4400" dirty="0">
                <a:effectLst/>
                <a:latin typeface="Times New Roman"/>
                <a:ea typeface="Times New Roman"/>
              </a:rPr>
              <a:t/>
            </a:r>
            <a:br>
              <a:rPr lang="ru-RU" sz="4400" dirty="0">
                <a:effectLst/>
                <a:latin typeface="Times New Roman"/>
                <a:ea typeface="Times New Roman"/>
              </a:rPr>
            </a:br>
            <a:endParaRPr lang="ru-RU" sz="4400" dirty="0"/>
          </a:p>
        </p:txBody>
      </p:sp>
    </p:spTree>
    <p:extLst>
      <p:ext uri="{BB962C8B-B14F-4D97-AF65-F5344CB8AC3E}">
        <p14:creationId xmlns:p14="http://schemas.microsoft.com/office/powerpoint/2010/main" val="11165930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411760" y="980728"/>
            <a:ext cx="6096000" cy="3623320"/>
          </a:xfrm>
        </p:spPr>
        <p:txBody>
          <a:bodyPr/>
          <a:lstStyle/>
          <a:p>
            <a:endParaRPr lang="ru-RU" dirty="0"/>
          </a:p>
        </p:txBody>
      </p:sp>
      <p:sp>
        <p:nvSpPr>
          <p:cNvPr id="3" name="Заголовок 2"/>
          <p:cNvSpPr>
            <a:spLocks noGrp="1"/>
          </p:cNvSpPr>
          <p:nvPr>
            <p:ph type="title"/>
          </p:nvPr>
        </p:nvSpPr>
        <p:spPr>
          <a:xfrm>
            <a:off x="251520" y="4941168"/>
            <a:ext cx="8069520" cy="1800200"/>
          </a:xfrm>
        </p:spPr>
        <p:txBody>
          <a:bodyPr/>
          <a:lstStyle/>
          <a:p>
            <a:pPr marL="342900" lvl="0" indent="-342900" algn="ctr">
              <a:lnSpc>
                <a:spcPct val="115000"/>
              </a:lnSpc>
              <a:spcAft>
                <a:spcPts val="1000"/>
              </a:spcAft>
              <a:tabLst>
                <a:tab pos="457200" algn="l"/>
              </a:tabLst>
            </a:pPr>
            <a:r>
              <a:rPr lang="ru-RU" sz="1800" b="1" dirty="0" smtClean="0">
                <a:solidFill>
                  <a:schemeClr val="bg1"/>
                </a:solidFill>
                <a:effectLst/>
                <a:latin typeface="Times New Roman" panose="02020603050405020304" pitchFamily="18" charset="0"/>
                <a:ea typeface="Calibri"/>
                <a:cs typeface="Times New Roman" panose="02020603050405020304" pitchFamily="18" charset="0"/>
              </a:rPr>
              <a:t/>
            </a:r>
            <a:br>
              <a:rPr lang="ru-RU" sz="1800" b="1" dirty="0" smtClean="0">
                <a:solidFill>
                  <a:schemeClr val="bg1"/>
                </a:solidFill>
                <a:effectLst/>
                <a:latin typeface="Times New Roman" panose="02020603050405020304" pitchFamily="18" charset="0"/>
                <a:ea typeface="Calibri"/>
                <a:cs typeface="Times New Roman" panose="02020603050405020304" pitchFamily="18" charset="0"/>
              </a:rPr>
            </a:br>
            <a:r>
              <a:rPr lang="ru-RU" sz="1800" b="1" dirty="0" smtClean="0">
                <a:solidFill>
                  <a:schemeClr val="bg1"/>
                </a:solidFill>
                <a:effectLst/>
                <a:latin typeface="Times New Roman" panose="02020603050405020304" pitchFamily="18" charset="0"/>
                <a:ea typeface="Calibri"/>
                <a:cs typeface="Times New Roman" panose="02020603050405020304" pitchFamily="18" charset="0"/>
              </a:rPr>
              <a:t/>
            </a:r>
            <a:br>
              <a:rPr lang="ru-RU" sz="1800" b="1" dirty="0" smtClean="0">
                <a:solidFill>
                  <a:schemeClr val="bg1"/>
                </a:solidFill>
                <a:effectLst/>
                <a:latin typeface="Times New Roman" panose="02020603050405020304" pitchFamily="18" charset="0"/>
                <a:ea typeface="Calibri"/>
                <a:cs typeface="Times New Roman" panose="02020603050405020304" pitchFamily="18" charset="0"/>
              </a:rPr>
            </a:br>
            <a:r>
              <a:rPr lang="ru-RU" sz="1800" b="1" dirty="0" smtClean="0">
                <a:solidFill>
                  <a:schemeClr val="bg1"/>
                </a:solidFill>
                <a:effectLst/>
                <a:latin typeface="Times New Roman" panose="02020603050405020304" pitchFamily="18" charset="0"/>
                <a:ea typeface="Calibri"/>
                <a:cs typeface="Times New Roman" panose="02020603050405020304" pitchFamily="18" charset="0"/>
              </a:rPr>
              <a:t/>
            </a:r>
            <a:br>
              <a:rPr lang="ru-RU" sz="1800" b="1" dirty="0" smtClean="0">
                <a:solidFill>
                  <a:schemeClr val="bg1"/>
                </a:solidFill>
                <a:effectLst/>
                <a:latin typeface="Times New Roman" panose="02020603050405020304" pitchFamily="18" charset="0"/>
                <a:ea typeface="Calibri"/>
                <a:cs typeface="Times New Roman" panose="02020603050405020304" pitchFamily="18" charset="0"/>
              </a:rPr>
            </a:br>
            <a:r>
              <a:rPr lang="ru-RU" sz="1800" b="1" dirty="0">
                <a:solidFill>
                  <a:schemeClr val="bg1"/>
                </a:solidFill>
                <a:effectLst/>
                <a:latin typeface="Times New Roman" panose="02020603050405020304" pitchFamily="18" charset="0"/>
                <a:ea typeface="Calibri"/>
                <a:cs typeface="Times New Roman" panose="02020603050405020304" pitchFamily="18" charset="0"/>
              </a:rPr>
              <a:t/>
            </a:r>
            <a:br>
              <a:rPr lang="ru-RU" sz="1800" b="1" dirty="0">
                <a:solidFill>
                  <a:schemeClr val="bg1"/>
                </a:solidFill>
                <a:effectLst/>
                <a:latin typeface="Times New Roman" panose="02020603050405020304" pitchFamily="18" charset="0"/>
                <a:ea typeface="Calibri"/>
                <a:cs typeface="Times New Roman" panose="02020603050405020304" pitchFamily="18" charset="0"/>
              </a:rPr>
            </a:br>
            <a:r>
              <a:rPr lang="ru-RU" sz="1800" b="1" dirty="0">
                <a:solidFill>
                  <a:schemeClr val="bg1"/>
                </a:solidFill>
                <a:effectLst/>
                <a:latin typeface="Times New Roman" panose="02020603050405020304" pitchFamily="18" charset="0"/>
                <a:ea typeface="Calibri"/>
                <a:cs typeface="Times New Roman" panose="02020603050405020304" pitchFamily="18" charset="0"/>
              </a:rPr>
              <a:t/>
            </a:r>
            <a:br>
              <a:rPr lang="ru-RU" sz="1800" b="1" dirty="0">
                <a:solidFill>
                  <a:schemeClr val="bg1"/>
                </a:solidFill>
                <a:effectLst/>
                <a:latin typeface="Times New Roman" panose="02020603050405020304" pitchFamily="18" charset="0"/>
                <a:ea typeface="Calibri"/>
                <a:cs typeface="Times New Roman" panose="02020603050405020304" pitchFamily="18" charset="0"/>
              </a:rPr>
            </a:br>
            <a:r>
              <a:rPr lang="ru-RU" sz="1800" dirty="0">
                <a:solidFill>
                  <a:schemeClr val="bg1"/>
                </a:solidFill>
                <a:effectLst/>
                <a:latin typeface="Times New Roman" panose="02020603050405020304" pitchFamily="18" charset="0"/>
                <a:ea typeface="Calibri"/>
                <a:cs typeface="Times New Roman" panose="02020603050405020304" pitchFamily="18" charset="0"/>
              </a:rPr>
              <a:t/>
            </a:r>
            <a:br>
              <a:rPr lang="ru-RU" sz="1800" dirty="0">
                <a:solidFill>
                  <a:schemeClr val="bg1"/>
                </a:solidFill>
                <a:effectLst/>
                <a:latin typeface="Times New Roman" panose="02020603050405020304" pitchFamily="18" charset="0"/>
                <a:ea typeface="Calibri"/>
                <a:cs typeface="Times New Roman" panose="02020603050405020304" pitchFamily="18" charset="0"/>
              </a:rPr>
            </a:br>
            <a:r>
              <a:rPr lang="ru-RU" sz="2400" b="1" dirty="0" smtClean="0">
                <a:solidFill>
                  <a:schemeClr val="bg1"/>
                </a:solidFill>
                <a:effectLst/>
                <a:latin typeface="Times New Roman" panose="02020603050405020304" pitchFamily="18" charset="0"/>
                <a:ea typeface="Calibri"/>
                <a:cs typeface="Times New Roman" panose="02020603050405020304" pitchFamily="18" charset="0"/>
              </a:rPr>
              <a:t>Танцевальная </a:t>
            </a:r>
            <a:r>
              <a:rPr lang="ru-RU" sz="2400" b="1" dirty="0">
                <a:solidFill>
                  <a:schemeClr val="bg1"/>
                </a:solidFill>
                <a:effectLst/>
                <a:latin typeface="Times New Roman" panose="02020603050405020304" pitchFamily="18" charset="0"/>
                <a:ea typeface="Calibri"/>
                <a:cs typeface="Times New Roman" panose="02020603050405020304" pitchFamily="18" charset="0"/>
              </a:rPr>
              <a:t>-  </a:t>
            </a:r>
            <a:r>
              <a:rPr lang="ru-RU" sz="2400" b="1" dirty="0" smtClean="0">
                <a:solidFill>
                  <a:schemeClr val="bg1"/>
                </a:solidFill>
                <a:effectLst/>
                <a:latin typeface="Times New Roman" panose="02020603050405020304" pitchFamily="18" charset="0"/>
                <a:ea typeface="Calibri"/>
                <a:cs typeface="Times New Roman" panose="02020603050405020304" pitchFamily="18" charset="0"/>
              </a:rPr>
              <a:t>игра </a:t>
            </a:r>
            <a:r>
              <a:rPr lang="ru-RU" sz="2400" b="1" dirty="0">
                <a:solidFill>
                  <a:schemeClr val="bg1"/>
                </a:solidFill>
                <a:effectLst/>
                <a:latin typeface="Times New Roman" panose="02020603050405020304" pitchFamily="18" charset="0"/>
                <a:ea typeface="Calibri"/>
                <a:cs typeface="Times New Roman" panose="02020603050405020304" pitchFamily="18" charset="0"/>
              </a:rPr>
              <a:t>«Ищи»</a:t>
            </a:r>
            <a:br>
              <a:rPr lang="ru-RU" sz="2400" b="1" dirty="0">
                <a:solidFill>
                  <a:schemeClr val="bg1"/>
                </a:solidFill>
                <a:effectLst/>
                <a:latin typeface="Times New Roman" panose="02020603050405020304" pitchFamily="18" charset="0"/>
                <a:ea typeface="Calibri"/>
                <a:cs typeface="Times New Roman" panose="02020603050405020304" pitchFamily="18" charset="0"/>
              </a:rPr>
            </a:br>
            <a:r>
              <a:rPr lang="ru-RU" sz="1800" dirty="0">
                <a:solidFill>
                  <a:schemeClr val="bg1"/>
                </a:solidFill>
                <a:effectLst/>
                <a:latin typeface="Times New Roman" panose="02020603050405020304" pitchFamily="18" charset="0"/>
                <a:ea typeface="Times New Roman"/>
                <a:cs typeface="Times New Roman" panose="02020603050405020304" pitchFamily="18" charset="0"/>
              </a:rPr>
              <a:t>муз. </a:t>
            </a:r>
            <a:r>
              <a:rPr lang="ru-RU" sz="1800" dirty="0" err="1">
                <a:solidFill>
                  <a:schemeClr val="bg1"/>
                </a:solidFill>
                <a:effectLst/>
                <a:latin typeface="Times New Roman" panose="02020603050405020304" pitchFamily="18" charset="0"/>
                <a:ea typeface="Times New Roman"/>
                <a:cs typeface="Times New Roman" panose="02020603050405020304" pitchFamily="18" charset="0"/>
              </a:rPr>
              <a:t>Т.Ломовой</a:t>
            </a:r>
            <a:r>
              <a:rPr lang="ru-RU" sz="1800" dirty="0">
                <a:solidFill>
                  <a:schemeClr val="bg1"/>
                </a:solidFill>
                <a:effectLst/>
                <a:latin typeface="Times New Roman" panose="02020603050405020304" pitchFamily="18" charset="0"/>
                <a:ea typeface="Times New Roman"/>
                <a:cs typeface="Times New Roman" panose="02020603050405020304" pitchFamily="18" charset="0"/>
              </a:rPr>
              <a:t>, сл. </a:t>
            </a:r>
            <a:r>
              <a:rPr lang="ru-RU" sz="1800" dirty="0" err="1">
                <a:solidFill>
                  <a:schemeClr val="bg1"/>
                </a:solidFill>
                <a:effectLst/>
                <a:latin typeface="Times New Roman" panose="02020603050405020304" pitchFamily="18" charset="0"/>
                <a:ea typeface="Times New Roman"/>
                <a:cs typeface="Times New Roman" panose="02020603050405020304" pitchFamily="18" charset="0"/>
              </a:rPr>
              <a:t>И.Холодной</a:t>
            </a:r>
            <a:r>
              <a:rPr lang="ru-RU" sz="1800" dirty="0">
                <a:solidFill>
                  <a:schemeClr val="bg1"/>
                </a:solidFill>
                <a:effectLst/>
                <a:latin typeface="Times New Roman" panose="02020603050405020304" pitchFamily="18" charset="0"/>
                <a:ea typeface="Calibri"/>
                <a:cs typeface="Times New Roman" panose="02020603050405020304" pitchFamily="18" charset="0"/>
              </a:rPr>
              <a:t/>
            </a:r>
            <a:br>
              <a:rPr lang="ru-RU" sz="1800" dirty="0">
                <a:solidFill>
                  <a:schemeClr val="bg1"/>
                </a:solidFill>
                <a:effectLst/>
                <a:latin typeface="Times New Roman" panose="02020603050405020304" pitchFamily="18" charset="0"/>
                <a:ea typeface="Calibri"/>
                <a:cs typeface="Times New Roman" panose="02020603050405020304" pitchFamily="18" charset="0"/>
              </a:rPr>
            </a:br>
            <a:r>
              <a:rPr lang="ru-RU" sz="1800" dirty="0">
                <a:solidFill>
                  <a:schemeClr val="bg1"/>
                </a:solidFill>
                <a:effectLst/>
                <a:latin typeface="Times New Roman" panose="02020603050405020304" pitchFamily="18" charset="0"/>
                <a:ea typeface="Times New Roman"/>
                <a:cs typeface="Times New Roman" panose="02020603050405020304" pitchFamily="18" charset="0"/>
              </a:rPr>
              <a:t> </a:t>
            </a:r>
            <a:r>
              <a:rPr lang="ru-RU" sz="1800" dirty="0">
                <a:solidFill>
                  <a:schemeClr val="bg1"/>
                </a:solidFill>
                <a:effectLst/>
                <a:latin typeface="Times New Roman" panose="02020603050405020304" pitchFamily="18" charset="0"/>
                <a:ea typeface="Calibri"/>
                <a:cs typeface="Times New Roman" panose="02020603050405020304" pitchFamily="18" charset="0"/>
              </a:rPr>
              <a:t/>
            </a:r>
            <a:br>
              <a:rPr lang="ru-RU" sz="1800" dirty="0">
                <a:solidFill>
                  <a:schemeClr val="bg1"/>
                </a:solidFill>
                <a:effectLst/>
                <a:latin typeface="Times New Roman" panose="02020603050405020304" pitchFamily="18" charset="0"/>
                <a:ea typeface="Calibri"/>
                <a:cs typeface="Times New Roman" panose="02020603050405020304" pitchFamily="18" charset="0"/>
              </a:rPr>
            </a:br>
            <a:r>
              <a:rPr lang="ru-RU" sz="2000" dirty="0">
                <a:solidFill>
                  <a:schemeClr val="bg1"/>
                </a:solidFill>
                <a:effectLst/>
                <a:latin typeface="Times New Roman" panose="02020603050405020304" pitchFamily="18" charset="0"/>
                <a:ea typeface="Times New Roman"/>
                <a:cs typeface="Times New Roman" panose="02020603050405020304" pitchFamily="18" charset="0"/>
              </a:rPr>
              <a:t>Ищи, ищи нас не найдёшь ты никогда,</a:t>
            </a:r>
            <a:r>
              <a:rPr lang="ru-RU" sz="2000" dirty="0">
                <a:solidFill>
                  <a:schemeClr val="bg1"/>
                </a:solidFill>
                <a:effectLst/>
                <a:latin typeface="Times New Roman" panose="02020603050405020304" pitchFamily="18" charset="0"/>
                <a:ea typeface="Calibri"/>
                <a:cs typeface="Times New Roman" panose="02020603050405020304" pitchFamily="18" charset="0"/>
              </a:rPr>
              <a:t/>
            </a:r>
            <a:br>
              <a:rPr lang="ru-RU" sz="2000" dirty="0">
                <a:solidFill>
                  <a:schemeClr val="bg1"/>
                </a:solidFill>
                <a:effectLst/>
                <a:latin typeface="Times New Roman" panose="02020603050405020304" pitchFamily="18" charset="0"/>
                <a:ea typeface="Calibri"/>
                <a:cs typeface="Times New Roman" panose="02020603050405020304" pitchFamily="18" charset="0"/>
              </a:rPr>
            </a:br>
            <a:r>
              <a:rPr lang="ru-RU" sz="2000" dirty="0">
                <a:solidFill>
                  <a:schemeClr val="bg1"/>
                </a:solidFill>
                <a:effectLst/>
                <a:latin typeface="Times New Roman" panose="02020603050405020304" pitchFamily="18" charset="0"/>
                <a:ea typeface="Times New Roman"/>
                <a:cs typeface="Times New Roman" panose="02020603050405020304" pitchFamily="18" charset="0"/>
              </a:rPr>
              <a:t>Ищи, ищи, мы спрячемся всегда.</a:t>
            </a:r>
            <a:r>
              <a:rPr lang="ru-RU" sz="2000" dirty="0">
                <a:solidFill>
                  <a:schemeClr val="bg1"/>
                </a:solidFill>
                <a:effectLst/>
                <a:latin typeface="Times New Roman" panose="02020603050405020304" pitchFamily="18" charset="0"/>
                <a:ea typeface="Calibri"/>
                <a:cs typeface="Times New Roman" panose="02020603050405020304" pitchFamily="18" charset="0"/>
              </a:rPr>
              <a:t/>
            </a:r>
            <a:br>
              <a:rPr lang="ru-RU" sz="2000" dirty="0">
                <a:solidFill>
                  <a:schemeClr val="bg1"/>
                </a:solidFill>
                <a:effectLst/>
                <a:latin typeface="Times New Roman" panose="02020603050405020304" pitchFamily="18" charset="0"/>
                <a:ea typeface="Calibri"/>
                <a:cs typeface="Times New Roman" panose="02020603050405020304" pitchFamily="18" charset="0"/>
              </a:rPr>
            </a:br>
            <a:r>
              <a:rPr lang="ru-RU" sz="2000" dirty="0">
                <a:solidFill>
                  <a:schemeClr val="bg1"/>
                </a:solidFill>
                <a:effectLst/>
                <a:latin typeface="Times New Roman" panose="02020603050405020304" pitchFamily="18" charset="0"/>
                <a:ea typeface="Times New Roman"/>
                <a:cs typeface="Times New Roman" panose="02020603050405020304" pitchFamily="18" charset="0"/>
              </a:rPr>
              <a:t>Ищи, ищи нас не найдёшь ты никогда,</a:t>
            </a:r>
            <a:r>
              <a:rPr lang="ru-RU" sz="2000" dirty="0">
                <a:solidFill>
                  <a:schemeClr val="bg1"/>
                </a:solidFill>
                <a:effectLst/>
                <a:latin typeface="Times New Roman" panose="02020603050405020304" pitchFamily="18" charset="0"/>
                <a:ea typeface="Calibri"/>
                <a:cs typeface="Times New Roman" panose="02020603050405020304" pitchFamily="18" charset="0"/>
              </a:rPr>
              <a:t/>
            </a:r>
            <a:br>
              <a:rPr lang="ru-RU" sz="2000" dirty="0">
                <a:solidFill>
                  <a:schemeClr val="bg1"/>
                </a:solidFill>
                <a:effectLst/>
                <a:latin typeface="Times New Roman" panose="02020603050405020304" pitchFamily="18" charset="0"/>
                <a:ea typeface="Calibri"/>
                <a:cs typeface="Times New Roman" panose="02020603050405020304" pitchFamily="18" charset="0"/>
              </a:rPr>
            </a:br>
            <a:r>
              <a:rPr lang="ru-RU" sz="2000" dirty="0">
                <a:solidFill>
                  <a:schemeClr val="bg1"/>
                </a:solidFill>
                <a:effectLst/>
                <a:latin typeface="Times New Roman" panose="02020603050405020304" pitchFamily="18" charset="0"/>
                <a:ea typeface="Times New Roman"/>
                <a:cs typeface="Times New Roman" panose="02020603050405020304" pitchFamily="18" charset="0"/>
              </a:rPr>
              <a:t>Ищи, ищи, мы спрячемся всегда.</a:t>
            </a:r>
            <a:r>
              <a:rPr lang="ru-RU" sz="2000" dirty="0">
                <a:solidFill>
                  <a:schemeClr val="bg1"/>
                </a:solidFill>
                <a:effectLst/>
                <a:latin typeface="Times New Roman" panose="02020603050405020304" pitchFamily="18" charset="0"/>
                <a:ea typeface="Calibri"/>
                <a:cs typeface="Times New Roman" panose="02020603050405020304" pitchFamily="18" charset="0"/>
              </a:rPr>
              <a:t/>
            </a:r>
            <a:br>
              <a:rPr lang="ru-RU" sz="2000" dirty="0">
                <a:solidFill>
                  <a:schemeClr val="bg1"/>
                </a:solidFill>
                <a:effectLst/>
                <a:latin typeface="Times New Roman" panose="02020603050405020304" pitchFamily="18" charset="0"/>
                <a:ea typeface="Calibri"/>
                <a:cs typeface="Times New Roman" panose="02020603050405020304" pitchFamily="18" charset="0"/>
              </a:rPr>
            </a:br>
            <a:r>
              <a:rPr lang="ru-RU" sz="2000" dirty="0">
                <a:solidFill>
                  <a:schemeClr val="bg1"/>
                </a:solidFill>
                <a:effectLst/>
                <a:latin typeface="Times New Roman" panose="02020603050405020304" pitchFamily="18" charset="0"/>
                <a:ea typeface="Times New Roman"/>
                <a:cs typeface="Times New Roman" panose="02020603050405020304" pitchFamily="18" charset="0"/>
              </a:rPr>
              <a:t> </a:t>
            </a:r>
            <a:r>
              <a:rPr lang="ru-RU" sz="2000" dirty="0">
                <a:solidFill>
                  <a:schemeClr val="bg1"/>
                </a:solidFill>
                <a:effectLst/>
                <a:latin typeface="Times New Roman" panose="02020603050405020304" pitchFamily="18" charset="0"/>
                <a:ea typeface="Calibri"/>
                <a:cs typeface="Times New Roman" panose="02020603050405020304" pitchFamily="18" charset="0"/>
              </a:rPr>
              <a:t/>
            </a:r>
            <a:br>
              <a:rPr lang="ru-RU" sz="2000" dirty="0">
                <a:solidFill>
                  <a:schemeClr val="bg1"/>
                </a:solidFill>
                <a:effectLst/>
                <a:latin typeface="Times New Roman" panose="02020603050405020304" pitchFamily="18" charset="0"/>
                <a:ea typeface="Calibri"/>
                <a:cs typeface="Times New Roman" panose="02020603050405020304" pitchFamily="18" charset="0"/>
              </a:rPr>
            </a:br>
            <a:r>
              <a:rPr lang="ru-RU" sz="2000" dirty="0">
                <a:solidFill>
                  <a:schemeClr val="bg1"/>
                </a:solidFill>
                <a:effectLst/>
                <a:latin typeface="Times New Roman" panose="02020603050405020304" pitchFamily="18" charset="0"/>
                <a:ea typeface="Times New Roman"/>
                <a:cs typeface="Times New Roman" panose="02020603050405020304" pitchFamily="18" charset="0"/>
              </a:rPr>
              <a:t>Ко мне скорее повернись</a:t>
            </a:r>
            <a:r>
              <a:rPr lang="ru-RU" sz="2000" dirty="0">
                <a:solidFill>
                  <a:schemeClr val="bg1"/>
                </a:solidFill>
                <a:effectLst/>
                <a:latin typeface="Times New Roman" panose="02020603050405020304" pitchFamily="18" charset="0"/>
                <a:ea typeface="Calibri"/>
                <a:cs typeface="Times New Roman" panose="02020603050405020304" pitchFamily="18" charset="0"/>
              </a:rPr>
              <a:t/>
            </a:r>
            <a:br>
              <a:rPr lang="ru-RU" sz="2000" dirty="0">
                <a:solidFill>
                  <a:schemeClr val="bg1"/>
                </a:solidFill>
                <a:effectLst/>
                <a:latin typeface="Times New Roman" panose="02020603050405020304" pitchFamily="18" charset="0"/>
                <a:ea typeface="Calibri"/>
                <a:cs typeface="Times New Roman" panose="02020603050405020304" pitchFamily="18" charset="0"/>
              </a:rPr>
            </a:br>
            <a:r>
              <a:rPr lang="ru-RU" sz="2000" dirty="0">
                <a:solidFill>
                  <a:schemeClr val="bg1"/>
                </a:solidFill>
                <a:effectLst/>
                <a:latin typeface="Times New Roman" panose="02020603050405020304" pitchFamily="18" charset="0"/>
                <a:ea typeface="Times New Roman"/>
                <a:cs typeface="Times New Roman" panose="02020603050405020304" pitchFamily="18" charset="0"/>
              </a:rPr>
              <a:t>И веселее покружись,</a:t>
            </a:r>
            <a:r>
              <a:rPr lang="ru-RU" sz="2000" dirty="0">
                <a:solidFill>
                  <a:schemeClr val="bg1"/>
                </a:solidFill>
                <a:effectLst/>
                <a:latin typeface="Times New Roman" panose="02020603050405020304" pitchFamily="18" charset="0"/>
                <a:ea typeface="Calibri"/>
                <a:cs typeface="Times New Roman" panose="02020603050405020304" pitchFamily="18" charset="0"/>
              </a:rPr>
              <a:t/>
            </a:r>
            <a:br>
              <a:rPr lang="ru-RU" sz="2000" dirty="0">
                <a:solidFill>
                  <a:schemeClr val="bg1"/>
                </a:solidFill>
                <a:effectLst/>
                <a:latin typeface="Times New Roman" panose="02020603050405020304" pitchFamily="18" charset="0"/>
                <a:ea typeface="Calibri"/>
                <a:cs typeface="Times New Roman" panose="02020603050405020304" pitchFamily="18" charset="0"/>
              </a:rPr>
            </a:br>
            <a:r>
              <a:rPr lang="ru-RU" sz="2000" dirty="0">
                <a:solidFill>
                  <a:schemeClr val="bg1"/>
                </a:solidFill>
                <a:effectLst/>
                <a:latin typeface="Times New Roman" panose="02020603050405020304" pitchFamily="18" charset="0"/>
                <a:ea typeface="Times New Roman"/>
                <a:cs typeface="Times New Roman" panose="02020603050405020304" pitchFamily="18" charset="0"/>
              </a:rPr>
              <a:t>В ладошки «хлоп» и ножкой «топ»,</a:t>
            </a:r>
            <a:r>
              <a:rPr lang="ru-RU" sz="2000" dirty="0">
                <a:solidFill>
                  <a:schemeClr val="bg1"/>
                </a:solidFill>
                <a:effectLst/>
                <a:latin typeface="Times New Roman" panose="02020603050405020304" pitchFamily="18" charset="0"/>
                <a:ea typeface="Calibri"/>
                <a:cs typeface="Times New Roman" panose="02020603050405020304" pitchFamily="18" charset="0"/>
              </a:rPr>
              <a:t/>
            </a:r>
            <a:br>
              <a:rPr lang="ru-RU" sz="2000" dirty="0">
                <a:solidFill>
                  <a:schemeClr val="bg1"/>
                </a:solidFill>
                <a:effectLst/>
                <a:latin typeface="Times New Roman" panose="02020603050405020304" pitchFamily="18" charset="0"/>
                <a:ea typeface="Calibri"/>
                <a:cs typeface="Times New Roman" panose="02020603050405020304" pitchFamily="18" charset="0"/>
              </a:rPr>
            </a:br>
            <a:r>
              <a:rPr lang="ru-RU" sz="2000" dirty="0">
                <a:solidFill>
                  <a:schemeClr val="bg1"/>
                </a:solidFill>
                <a:effectLst/>
                <a:latin typeface="Times New Roman" panose="02020603050405020304" pitchFamily="18" charset="0"/>
                <a:ea typeface="Times New Roman"/>
                <a:cs typeface="Times New Roman" panose="02020603050405020304" pitchFamily="18" charset="0"/>
              </a:rPr>
              <a:t>На месте поворот.</a:t>
            </a:r>
            <a:r>
              <a:rPr lang="ru-RU" sz="2000" dirty="0">
                <a:solidFill>
                  <a:schemeClr val="bg1"/>
                </a:solidFill>
                <a:effectLst/>
                <a:latin typeface="Times New Roman" panose="02020603050405020304" pitchFamily="18" charset="0"/>
                <a:ea typeface="Calibri"/>
                <a:cs typeface="Times New Roman" panose="02020603050405020304" pitchFamily="18" charset="0"/>
              </a:rPr>
              <a:t/>
            </a:r>
            <a:br>
              <a:rPr lang="ru-RU" sz="2000" dirty="0">
                <a:solidFill>
                  <a:schemeClr val="bg1"/>
                </a:solidFill>
                <a:effectLst/>
                <a:latin typeface="Times New Roman" panose="02020603050405020304" pitchFamily="18" charset="0"/>
                <a:ea typeface="Calibri"/>
                <a:cs typeface="Times New Roman" panose="02020603050405020304" pitchFamily="18" charset="0"/>
              </a:rPr>
            </a:br>
            <a:r>
              <a:rPr lang="ru-RU" sz="2000" dirty="0">
                <a:solidFill>
                  <a:schemeClr val="bg1"/>
                </a:solidFill>
                <a:effectLst/>
                <a:latin typeface="Times New Roman" panose="02020603050405020304" pitchFamily="18" charset="0"/>
                <a:ea typeface="Times New Roman"/>
                <a:cs typeface="Times New Roman" panose="02020603050405020304" pitchFamily="18" charset="0"/>
              </a:rPr>
              <a:t>Ах, лодочка, ах, лодочка,</a:t>
            </a:r>
            <a:r>
              <a:rPr lang="ru-RU" sz="2000" dirty="0">
                <a:solidFill>
                  <a:schemeClr val="bg1"/>
                </a:solidFill>
                <a:effectLst/>
                <a:latin typeface="Times New Roman" panose="02020603050405020304" pitchFamily="18" charset="0"/>
                <a:ea typeface="Calibri"/>
                <a:cs typeface="Times New Roman" panose="02020603050405020304" pitchFamily="18" charset="0"/>
              </a:rPr>
              <a:t/>
            </a:r>
            <a:br>
              <a:rPr lang="ru-RU" sz="2000" dirty="0">
                <a:solidFill>
                  <a:schemeClr val="bg1"/>
                </a:solidFill>
                <a:effectLst/>
                <a:latin typeface="Times New Roman" panose="02020603050405020304" pitchFamily="18" charset="0"/>
                <a:ea typeface="Calibri"/>
                <a:cs typeface="Times New Roman" panose="02020603050405020304" pitchFamily="18" charset="0"/>
              </a:rPr>
            </a:br>
            <a:r>
              <a:rPr lang="ru-RU" sz="2000" dirty="0">
                <a:solidFill>
                  <a:schemeClr val="bg1"/>
                </a:solidFill>
                <a:effectLst/>
                <a:latin typeface="Times New Roman" panose="02020603050405020304" pitchFamily="18" charset="0"/>
                <a:ea typeface="Times New Roman"/>
                <a:cs typeface="Times New Roman" panose="02020603050405020304" pitchFamily="18" charset="0"/>
              </a:rPr>
              <a:t>Нас покружи немножечко,</a:t>
            </a:r>
            <a:r>
              <a:rPr lang="ru-RU" sz="2000" dirty="0">
                <a:solidFill>
                  <a:schemeClr val="bg1"/>
                </a:solidFill>
                <a:effectLst/>
                <a:latin typeface="Times New Roman" panose="02020603050405020304" pitchFamily="18" charset="0"/>
                <a:ea typeface="Calibri"/>
                <a:cs typeface="Times New Roman" panose="02020603050405020304" pitchFamily="18" charset="0"/>
              </a:rPr>
              <a:t/>
            </a:r>
            <a:br>
              <a:rPr lang="ru-RU" sz="2000" dirty="0">
                <a:solidFill>
                  <a:schemeClr val="bg1"/>
                </a:solidFill>
                <a:effectLst/>
                <a:latin typeface="Times New Roman" panose="02020603050405020304" pitchFamily="18" charset="0"/>
                <a:ea typeface="Calibri"/>
                <a:cs typeface="Times New Roman" panose="02020603050405020304" pitchFamily="18" charset="0"/>
              </a:rPr>
            </a:br>
            <a:r>
              <a:rPr lang="ru-RU" sz="2000" dirty="0">
                <a:solidFill>
                  <a:schemeClr val="bg1"/>
                </a:solidFill>
                <a:effectLst/>
                <a:latin typeface="Times New Roman" panose="02020603050405020304" pitchFamily="18" charset="0"/>
                <a:ea typeface="Times New Roman"/>
                <a:cs typeface="Times New Roman" panose="02020603050405020304" pitchFamily="18" charset="0"/>
              </a:rPr>
              <a:t>На плечи руки мне клади,</a:t>
            </a:r>
            <a:r>
              <a:rPr lang="ru-RU" sz="2000" dirty="0">
                <a:solidFill>
                  <a:schemeClr val="bg1"/>
                </a:solidFill>
                <a:effectLst/>
                <a:latin typeface="Times New Roman" panose="02020603050405020304" pitchFamily="18" charset="0"/>
                <a:ea typeface="Calibri"/>
                <a:cs typeface="Times New Roman" panose="02020603050405020304" pitchFamily="18" charset="0"/>
              </a:rPr>
              <a:t/>
            </a:r>
            <a:br>
              <a:rPr lang="ru-RU" sz="2000" dirty="0">
                <a:solidFill>
                  <a:schemeClr val="bg1"/>
                </a:solidFill>
                <a:effectLst/>
                <a:latin typeface="Times New Roman" panose="02020603050405020304" pitchFamily="18" charset="0"/>
                <a:ea typeface="Calibri"/>
                <a:cs typeface="Times New Roman" panose="02020603050405020304" pitchFamily="18" charset="0"/>
              </a:rPr>
            </a:br>
            <a:r>
              <a:rPr lang="ru-RU" sz="2000" dirty="0">
                <a:solidFill>
                  <a:schemeClr val="bg1"/>
                </a:solidFill>
                <a:effectLst/>
                <a:latin typeface="Times New Roman" panose="02020603050405020304" pitchFamily="18" charset="0"/>
                <a:ea typeface="Times New Roman"/>
                <a:cs typeface="Times New Roman" panose="02020603050405020304" pitchFamily="18" charset="0"/>
              </a:rPr>
              <a:t>Я встану впереди.</a:t>
            </a:r>
            <a:r>
              <a:rPr lang="ru-RU" sz="2000" dirty="0">
                <a:solidFill>
                  <a:schemeClr val="bg1"/>
                </a:solidFill>
                <a:effectLst/>
                <a:latin typeface="Times New Roman" panose="02020603050405020304" pitchFamily="18" charset="0"/>
                <a:ea typeface="Calibri"/>
                <a:cs typeface="Times New Roman" panose="02020603050405020304" pitchFamily="18" charset="0"/>
              </a:rPr>
              <a:t/>
            </a:r>
            <a:br>
              <a:rPr lang="ru-RU" sz="2000" dirty="0">
                <a:solidFill>
                  <a:schemeClr val="bg1"/>
                </a:solidFill>
                <a:effectLst/>
                <a:latin typeface="Times New Roman" panose="02020603050405020304" pitchFamily="18" charset="0"/>
                <a:ea typeface="Calibri"/>
                <a:cs typeface="Times New Roman" panose="02020603050405020304" pitchFamily="18" charset="0"/>
              </a:rPr>
            </a:br>
            <a:r>
              <a:rPr lang="ru-RU" sz="2000" dirty="0">
                <a:solidFill>
                  <a:schemeClr val="bg1"/>
                </a:solidFill>
                <a:effectLst/>
                <a:latin typeface="Times New Roman" panose="02020603050405020304" pitchFamily="18" charset="0"/>
                <a:ea typeface="Times New Roman"/>
                <a:cs typeface="Times New Roman" panose="02020603050405020304" pitchFamily="18" charset="0"/>
              </a:rPr>
              <a:t>(Всё повторяется 3 раза)</a:t>
            </a:r>
            <a:r>
              <a:rPr lang="ru-RU" sz="2000" dirty="0">
                <a:effectLst/>
                <a:latin typeface="Calibri"/>
                <a:ea typeface="Calibri"/>
                <a:cs typeface="Times New Roman"/>
              </a:rPr>
              <a:t/>
            </a:r>
            <a:br>
              <a:rPr lang="ru-RU" sz="2000" dirty="0">
                <a:effectLst/>
                <a:latin typeface="Calibri"/>
                <a:ea typeface="Calibri"/>
                <a:cs typeface="Times New Roman"/>
              </a:rPr>
            </a:br>
            <a:endParaRPr lang="ru-RU" sz="2000" dirty="0"/>
          </a:p>
        </p:txBody>
      </p:sp>
    </p:spTree>
    <p:extLst>
      <p:ext uri="{BB962C8B-B14F-4D97-AF65-F5344CB8AC3E}">
        <p14:creationId xmlns:p14="http://schemas.microsoft.com/office/powerpoint/2010/main" val="4969103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endParaRPr lang="ru-RU"/>
          </a:p>
        </p:txBody>
      </p:sp>
      <p:pic>
        <p:nvPicPr>
          <p:cNvPr id="5122" name="Picture 2" descr="C:\Users\Irina\Downloads\1579527859_56-103.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0528" y="3301"/>
            <a:ext cx="9324528"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611560" y="476672"/>
            <a:ext cx="8208912" cy="5281510"/>
          </a:xfrm>
          <a:prstGeom prst="rect">
            <a:avLst/>
          </a:prstGeom>
        </p:spPr>
        <p:txBody>
          <a:bodyPr wrap="square">
            <a:spAutoFit/>
          </a:bodyPr>
          <a:lstStyle/>
          <a:p>
            <a:pPr indent="449580">
              <a:lnSpc>
                <a:spcPct val="115000"/>
              </a:lnSpc>
              <a:spcAft>
                <a:spcPts val="1000"/>
              </a:spcAft>
            </a:pPr>
            <a:r>
              <a:rPr lang="ru-RU" sz="3200" dirty="0">
                <a:solidFill>
                  <a:srgbClr val="111111"/>
                </a:solidFill>
                <a:latin typeface="Times New Roman"/>
                <a:ea typeface="Calibri"/>
                <a:cs typeface="Times New Roman"/>
              </a:rPr>
              <a:t>Я желаю ВАМ горящих одухотворенных глаз. Чтобы в них блестел интерес к жизни, к работе, к творчеству. Пусть муза, вдохновляющая на создание шедевров, никогда Вас не покинет. А каждое Ваше творческое начинание сопровождается успехом и </a:t>
            </a:r>
            <a:r>
              <a:rPr lang="ru-RU" sz="3200" dirty="0" smtClean="0">
                <a:solidFill>
                  <a:srgbClr val="111111"/>
                </a:solidFill>
                <a:latin typeface="Times New Roman"/>
                <a:ea typeface="Calibri"/>
                <a:cs typeface="Times New Roman"/>
              </a:rPr>
              <a:t>признанием.</a:t>
            </a:r>
          </a:p>
          <a:p>
            <a:pPr indent="449580" algn="ctr">
              <a:lnSpc>
                <a:spcPct val="115000"/>
              </a:lnSpc>
              <a:spcAft>
                <a:spcPts val="1000"/>
              </a:spcAft>
            </a:pPr>
            <a:r>
              <a:rPr lang="ru-RU" sz="3200" b="1" dirty="0" smtClean="0">
                <a:solidFill>
                  <a:schemeClr val="bg1"/>
                </a:solidFill>
                <a:latin typeface="Times New Roman"/>
                <a:ea typeface="Calibri"/>
              </a:rPr>
              <a:t>Спасибо </a:t>
            </a:r>
            <a:r>
              <a:rPr lang="ru-RU" sz="3200" b="1" dirty="0">
                <a:solidFill>
                  <a:schemeClr val="bg1"/>
                </a:solidFill>
                <a:latin typeface="Times New Roman"/>
                <a:ea typeface="Calibri"/>
              </a:rPr>
              <a:t>всем коллегам за внимание и участие в мастер - классе!</a:t>
            </a:r>
            <a:endParaRPr lang="ru-RU" sz="3200" b="1" dirty="0">
              <a:solidFill>
                <a:schemeClr val="bg1"/>
              </a:solidFill>
              <a:effectLst/>
              <a:latin typeface="Calibri"/>
              <a:ea typeface="Calibri"/>
              <a:cs typeface="Times New Roman"/>
            </a:endParaRPr>
          </a:p>
        </p:txBody>
      </p:sp>
    </p:spTree>
    <p:extLst>
      <p:ext uri="{BB962C8B-B14F-4D97-AF65-F5344CB8AC3E}">
        <p14:creationId xmlns:p14="http://schemas.microsoft.com/office/powerpoint/2010/main" val="54276187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Базовая">
  <a:themeElements>
    <a:clrScheme name="Базовая">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Базовая">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азовая">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609</TotalTime>
  <Words>73</Words>
  <Application>Microsoft Office PowerPoint</Application>
  <PresentationFormat>Экран (4:3)</PresentationFormat>
  <Paragraphs>13</Paragraphs>
  <Slides>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vt:i4>
      </vt:variant>
    </vt:vector>
  </HeadingPairs>
  <TitlesOfParts>
    <vt:vector size="7" baseType="lpstr">
      <vt:lpstr>Базовая</vt:lpstr>
      <vt:lpstr> МАСТЕР-КЛАСС ДЛЯ ВОСПИТАТЕЛЕЙ   «Коммуникативные  танцы-игры как одна из форм работы с детьми»                       Подготовила: Сухорукова И.М.                                      Музыкальный руководитель МАДОУ №27  </vt:lpstr>
      <vt:lpstr>Презентация PowerPoint</vt:lpstr>
      <vt:lpstr>Презентация PowerPoint</vt:lpstr>
      <vt:lpstr>В ходе разучивания танца использованы следующие методы и приемы: 1.Показ и разучивание движений 2.Построение, перестроение 3.Знакомство с мелодией 4.Исполнение </vt:lpstr>
      <vt:lpstr>      Танцевальная -  игра «Ищи» муз. Т.Ломовой, сл. И.Холодной   Ищи, ищи нас не найдёшь ты никогда, Ищи, ищи, мы спрячемся всегда. Ищи, ищи нас не найдёшь ты никогда, Ищи, ищи, мы спрячемся всегда.   Ко мне скорее повернись И веселее покружись, В ладошки «хлоп» и ножкой «топ», На месте поворот. Ах, лодочка, ах, лодочка, Нас покружи немножечко, На плечи руки мне клади, Я встану впереди. (Всё повторяется 3 раза) </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Irina</dc:creator>
  <cp:lastModifiedBy>Windows User</cp:lastModifiedBy>
  <cp:revision>11</cp:revision>
  <dcterms:created xsi:type="dcterms:W3CDTF">2020-03-20T08:16:41Z</dcterms:created>
  <dcterms:modified xsi:type="dcterms:W3CDTF">2020-03-20T18:57:28Z</dcterms:modified>
</cp:coreProperties>
</file>